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6"/>
  </p:notesMasterIdLst>
  <p:sldIdLst>
    <p:sldId id="256" r:id="rId2"/>
    <p:sldId id="257" r:id="rId3"/>
    <p:sldId id="258" r:id="rId4"/>
    <p:sldId id="259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2" r:id="rId22"/>
    <p:sldId id="283" r:id="rId23"/>
    <p:sldId id="284" r:id="rId24"/>
    <p:sldId id="285" r:id="rId25"/>
    <p:sldId id="286" r:id="rId26"/>
    <p:sldId id="287" r:id="rId27"/>
    <p:sldId id="288" r:id="rId28"/>
    <p:sldId id="289" r:id="rId29"/>
    <p:sldId id="290" r:id="rId30"/>
    <p:sldId id="291" r:id="rId31"/>
    <p:sldId id="292" r:id="rId32"/>
    <p:sldId id="293" r:id="rId33"/>
    <p:sldId id="294" r:id="rId34"/>
    <p:sldId id="295" r:id="rId35"/>
    <p:sldId id="296" r:id="rId36"/>
    <p:sldId id="297" r:id="rId37"/>
    <p:sldId id="298" r:id="rId38"/>
    <p:sldId id="299" r:id="rId39"/>
    <p:sldId id="300" r:id="rId40"/>
    <p:sldId id="301" r:id="rId41"/>
    <p:sldId id="302" r:id="rId42"/>
    <p:sldId id="303" r:id="rId43"/>
    <p:sldId id="304" r:id="rId44"/>
    <p:sldId id="305" r:id="rId45"/>
    <p:sldId id="306" r:id="rId46"/>
    <p:sldId id="307" r:id="rId47"/>
    <p:sldId id="308" r:id="rId48"/>
    <p:sldId id="309" r:id="rId49"/>
    <p:sldId id="310" r:id="rId50"/>
    <p:sldId id="311" r:id="rId51"/>
    <p:sldId id="312" r:id="rId52"/>
    <p:sldId id="313" r:id="rId53"/>
    <p:sldId id="314" r:id="rId54"/>
    <p:sldId id="315" r:id="rId55"/>
    <p:sldId id="316" r:id="rId56"/>
    <p:sldId id="317" r:id="rId57"/>
    <p:sldId id="318" r:id="rId58"/>
    <p:sldId id="319" r:id="rId59"/>
    <p:sldId id="320" r:id="rId60"/>
    <p:sldId id="321" r:id="rId61"/>
    <p:sldId id="322" r:id="rId62"/>
    <p:sldId id="323" r:id="rId63"/>
    <p:sldId id="324" r:id="rId64"/>
    <p:sldId id="325" r:id="rId6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0"/>
  </p:normalViewPr>
  <p:slideViewPr>
    <p:cSldViewPr snapToGrid="0" snapToObjects="1">
      <p:cViewPr varScale="1">
        <p:scale>
          <a:sx n="55" d="100"/>
          <a:sy n="55" d="100"/>
        </p:scale>
        <p:origin x="157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tif>
</file>

<file path=ppt/media/image2.tif>
</file>

<file path=ppt/media/image3.ti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508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9525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97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ti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01] Dictionary Nesting"/>
          <p:cNvSpPr txBox="1">
            <a:spLocks noGrp="1"/>
          </p:cNvSpPr>
          <p:nvPr>
            <p:ph type="ctrTitle"/>
          </p:nvPr>
        </p:nvSpPr>
        <p:spPr>
          <a:xfrm>
            <a:off x="210740" y="2019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dirty="0"/>
              <a:t>[</a:t>
            </a:r>
            <a:r>
              <a:rPr lang="en-US" dirty="0"/>
              <a:t>220 / 319</a:t>
            </a:r>
            <a:r>
              <a:rPr dirty="0"/>
              <a:t>] Dictionary Nesting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0AFE43DD-9A3D-4849-B8E9-882E4D75F535}"/>
              </a:ext>
            </a:extLst>
          </p:cNvPr>
          <p:cNvSpPr txBox="1">
            <a:spLocks/>
          </p:cNvSpPr>
          <p:nvPr/>
        </p:nvSpPr>
        <p:spPr bwMode="auto">
          <a:xfrm>
            <a:off x="1270000" y="5321300"/>
            <a:ext cx="104648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>
            <a:lvl1pPr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9525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3970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7780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2225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6797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31369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5941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40513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>
              <a:spcBef>
                <a:spcPct val="0"/>
              </a:spcBef>
              <a:buSzTx/>
              <a:buFontTx/>
              <a:buNone/>
            </a:pPr>
            <a:r>
              <a:rPr lang="en-US" altLang="en-US" sz="3700" b="0" dirty="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Meena </a:t>
            </a:r>
            <a:r>
              <a:rPr lang="en-US" altLang="en-US" sz="3700" b="0" dirty="0" err="1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Syamkumar</a:t>
            </a:r>
            <a:endParaRPr lang="en-US" altLang="en-US" sz="3700" b="0" dirty="0">
              <a:latin typeface="Gill Sans" panose="020B0502020104020203" pitchFamily="34" charset="-79"/>
              <a:ea typeface="Gill Sans" panose="020B0502020104020203" pitchFamily="34" charset="-79"/>
              <a:cs typeface="Gill Sans" panose="020B0502020104020203" pitchFamily="34" charset="-79"/>
              <a:sym typeface="Gill Sans" panose="020B0502020104020203" pitchFamily="34" charset="-79"/>
            </a:endParaRPr>
          </a:p>
          <a:p>
            <a:pPr algn="ctr" eaLnBrk="1">
              <a:spcBef>
                <a:spcPct val="0"/>
              </a:spcBef>
              <a:buSzTx/>
              <a:buFontTx/>
              <a:buNone/>
            </a:pPr>
            <a:r>
              <a:rPr lang="en-US" altLang="en-US" sz="3700" b="0" dirty="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Andy </a:t>
            </a:r>
            <a:r>
              <a:rPr lang="en-US" altLang="en-US" sz="3700" b="0" dirty="0" err="1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Kuemmel</a:t>
            </a:r>
            <a:endParaRPr lang="en-US" altLang="en-US" sz="3700" b="0" dirty="0">
              <a:latin typeface="Gill Sans" panose="020B0502020104020203" pitchFamily="34" charset="-79"/>
              <a:ea typeface="Gill Sans" panose="020B0502020104020203" pitchFamily="34" charset="-79"/>
              <a:cs typeface="Gill Sans" panose="020B0502020104020203" pitchFamily="34" charset="-79"/>
              <a:sym typeface="Gill Sans" panose="020B0502020104020203" pitchFamily="34" charset="-79"/>
            </a:endParaRPr>
          </a:p>
          <a:p>
            <a:pPr algn="ctr" eaLnBrk="1">
              <a:spcBef>
                <a:spcPct val="0"/>
              </a:spcBef>
              <a:buSzTx/>
              <a:buFontTx/>
              <a:buNone/>
            </a:pPr>
            <a:r>
              <a:rPr lang="en-US" altLang="en-US" sz="3700" b="0" dirty="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Cole Nelson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42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) </a:t>
            </a:r>
            <a:r>
              <a:rPr>
                <a:solidFill>
                  <a:srgbClr val="929292"/>
                </a:solidFill>
              </a:rPr>
              <a:t># delete fails,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suffix.get(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4</a:t>
            </a:r>
          </a:p>
        </p:txBody>
      </p:sp>
      <p:sp>
        <p:nvSpPr>
          <p:cNvPr id="250" name="Connection Line"/>
          <p:cNvSpPr/>
          <p:nvPr/>
        </p:nvSpPr>
        <p:spPr>
          <a:xfrm>
            <a:off x="4335240" y="6046672"/>
            <a:ext cx="182620" cy="10502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82" h="21600" extrusionOk="0">
                <a:moveTo>
                  <a:pt x="5532" y="0"/>
                </a:moveTo>
                <a:cubicBezTo>
                  <a:pt x="-4618" y="9508"/>
                  <a:pt x="-801" y="16708"/>
                  <a:pt x="16982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51" name="Connection Line"/>
          <p:cNvSpPr/>
          <p:nvPr/>
        </p:nvSpPr>
        <p:spPr>
          <a:xfrm>
            <a:off x="3567331" y="2547822"/>
            <a:ext cx="557276" cy="450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94" h="21600" extrusionOk="0">
                <a:moveTo>
                  <a:pt x="935" y="21600"/>
                </a:moveTo>
                <a:cubicBezTo>
                  <a:pt x="-2506" y="11258"/>
                  <a:pt x="3547" y="4058"/>
                  <a:pt x="1909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45" name="specify a default if…"/>
          <p:cNvSpPr txBox="1"/>
          <p:nvPr/>
        </p:nvSpPr>
        <p:spPr>
          <a:xfrm>
            <a:off x="4190007" y="20637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  <p:sp>
        <p:nvSpPr>
          <p:cNvPr id="246" name="Dingbat Check"/>
          <p:cNvSpPr/>
          <p:nvPr/>
        </p:nvSpPr>
        <p:spPr>
          <a:xfrm>
            <a:off x="250929" y="5477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7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8" name="Dingbat X"/>
          <p:cNvSpPr/>
          <p:nvPr/>
        </p:nvSpPr>
        <p:spPr>
          <a:xfrm>
            <a:off x="322439" y="287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9" name="specify a default if…"/>
          <p:cNvSpPr txBox="1"/>
          <p:nvPr/>
        </p:nvSpPr>
        <p:spPr>
          <a:xfrm>
            <a:off x="3453407" y="71310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54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suffix.get(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4</a:t>
            </a:r>
          </a:p>
        </p:txBody>
      </p:sp>
      <p:sp>
        <p:nvSpPr>
          <p:cNvPr id="262" name="Connection Line"/>
          <p:cNvSpPr/>
          <p:nvPr/>
        </p:nvSpPr>
        <p:spPr>
          <a:xfrm>
            <a:off x="4335240" y="6046672"/>
            <a:ext cx="182620" cy="10502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82" h="21600" extrusionOk="0">
                <a:moveTo>
                  <a:pt x="5532" y="0"/>
                </a:moveTo>
                <a:cubicBezTo>
                  <a:pt x="-4618" y="9508"/>
                  <a:pt x="-801" y="16708"/>
                  <a:pt x="16982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63" name="Connection Line"/>
          <p:cNvSpPr/>
          <p:nvPr/>
        </p:nvSpPr>
        <p:spPr>
          <a:xfrm>
            <a:off x="4456331" y="2547822"/>
            <a:ext cx="557276" cy="450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94" h="21600" extrusionOk="0">
                <a:moveTo>
                  <a:pt x="935" y="21600"/>
                </a:moveTo>
                <a:cubicBezTo>
                  <a:pt x="-2506" y="11258"/>
                  <a:pt x="3547" y="4058"/>
                  <a:pt x="1909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57" name="specify a default if…"/>
          <p:cNvSpPr txBox="1"/>
          <p:nvPr/>
        </p:nvSpPr>
        <p:spPr>
          <a:xfrm>
            <a:off x="5079007" y="20637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  <p:sp>
        <p:nvSpPr>
          <p:cNvPr id="258" name="Dingbat Check"/>
          <p:cNvSpPr/>
          <p:nvPr/>
        </p:nvSpPr>
        <p:spPr>
          <a:xfrm>
            <a:off x="250929" y="2810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9" name="Dingbat Check"/>
          <p:cNvSpPr/>
          <p:nvPr/>
        </p:nvSpPr>
        <p:spPr>
          <a:xfrm>
            <a:off x="250929" y="5477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0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1" name="specify a default if…"/>
          <p:cNvSpPr txBox="1"/>
          <p:nvPr/>
        </p:nvSpPr>
        <p:spPr>
          <a:xfrm>
            <a:off x="3453407" y="71310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66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for num in range(6):</a:t>
            </a:r>
            <a:br/>
            <a:r>
              <a:t>    print(str(num) +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suffix.get(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num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,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“th”</a:t>
            </a:r>
            <a:r>
              <a:t>))</a:t>
            </a:r>
          </a:p>
        </p:txBody>
      </p:sp>
      <p:sp>
        <p:nvSpPr>
          <p:cNvPr id="267" name="Arrow"/>
          <p:cNvSpPr/>
          <p:nvPr/>
        </p:nvSpPr>
        <p:spPr>
          <a:xfrm rot="5400000">
            <a:off x="4635896" y="3423146"/>
            <a:ext cx="1270001" cy="325199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8" name="0th…"/>
          <p:cNvSpPr txBox="1"/>
          <p:nvPr/>
        </p:nvSpPr>
        <p:spPr>
          <a:xfrm>
            <a:off x="4903155" y="5924550"/>
            <a:ext cx="774056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0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th</a:t>
            </a:r>
          </a:p>
          <a:p>
            <a:pPr algn="l"/>
            <a:r>
              <a:t>1st</a:t>
            </a:r>
          </a:p>
          <a:p>
            <a:pPr algn="l"/>
            <a:r>
              <a:t>2nd</a:t>
            </a:r>
          </a:p>
          <a:p>
            <a:pPr algn="l"/>
            <a:r>
              <a:t>3rd</a:t>
            </a:r>
          </a:p>
          <a:p>
            <a:pPr algn="l"/>
            <a:r>
              <a:t>4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th</a:t>
            </a:r>
          </a:p>
          <a:p>
            <a:pPr algn="l"/>
            <a:r>
              <a:t>5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th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Today's Outline</a:t>
            </a:r>
          </a:p>
        </p:txBody>
      </p:sp>
      <p:sp>
        <p:nvSpPr>
          <p:cNvPr id="271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Dictionary Ops</a:t>
            </a:r>
          </a:p>
          <a:p>
            <a:pPr marL="0" lvl="5" indent="0">
              <a:buSzTx/>
              <a:buNone/>
            </a:pP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Binning (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dict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of list)</a:t>
            </a:r>
          </a:p>
          <a:p>
            <a:pPr marL="0" lvl="5" indent="0">
              <a:buSzTx/>
              <a:buNone/>
            </a:pPr>
            <a:r>
              <a:rPr dirty="0"/>
              <a:t>Table Representation (list of </a:t>
            </a:r>
            <a:r>
              <a:rPr dirty="0" err="1"/>
              <a:t>dict</a:t>
            </a:r>
            <a:r>
              <a:rPr dirty="0"/>
              <a:t>)</a:t>
            </a:r>
          </a:p>
          <a:p>
            <a:pPr marL="0" indent="0">
              <a:buSzTx/>
              <a:buNone/>
            </a:pPr>
            <a:r>
              <a:rPr lang="en-US" dirty="0"/>
              <a:t>Probability Tables and Markov Chains (</a:t>
            </a:r>
            <a:r>
              <a:rPr lang="en-US" dirty="0" err="1"/>
              <a:t>dict</a:t>
            </a:r>
            <a:r>
              <a:rPr lang="en-US" dirty="0"/>
              <a:t> of </a:t>
            </a:r>
            <a:r>
              <a:rPr lang="en-US" dirty="0" err="1"/>
              <a:t>dict</a:t>
            </a:r>
            <a:r>
              <a:rPr lang="en-US" dirty="0"/>
              <a:t>) – self-interest study; </a:t>
            </a:r>
            <a:r>
              <a:rPr lang="en-US" dirty="0">
                <a:solidFill>
                  <a:srgbClr val="FF0000"/>
                </a:solidFill>
              </a:rPr>
              <a:t>not required for quizzes and exams</a:t>
            </a:r>
          </a:p>
          <a:p>
            <a:pPr marL="0" indent="0">
              <a:buSzTx/>
              <a:buNone/>
            </a:pPr>
            <a:endParaRPr dirty="0"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74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75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79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277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78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82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280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81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283" name="2017"/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284" name="2018"/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285" name="2019"/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286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290" name="Connection Line"/>
          <p:cNvSpPr/>
          <p:nvPr/>
        </p:nvSpPr>
        <p:spPr>
          <a:xfrm>
            <a:off x="2100791" y="2875491"/>
            <a:ext cx="1326209" cy="18933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3057" y="1913"/>
                  <a:pt x="20257" y="9113"/>
                  <a:pt x="21600" y="2160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1" name="Connection Line"/>
          <p:cNvSpPr/>
          <p:nvPr/>
        </p:nvSpPr>
        <p:spPr>
          <a:xfrm>
            <a:off x="2100791" y="2748491"/>
            <a:ext cx="4025157" cy="20774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6960" y="403"/>
                  <a:pt x="14160" y="7603"/>
                  <a:pt x="21600" y="2160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2" name="Connection Line"/>
          <p:cNvSpPr/>
          <p:nvPr/>
        </p:nvSpPr>
        <p:spPr>
          <a:xfrm>
            <a:off x="2100791" y="2610693"/>
            <a:ext cx="7094092" cy="24244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09" extrusionOk="0">
                <a:moveTo>
                  <a:pt x="0" y="92"/>
                </a:moveTo>
                <a:cubicBezTo>
                  <a:pt x="11755" y="-891"/>
                  <a:pt x="18955" y="5981"/>
                  <a:pt x="21600" y="20709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2" name="Bucketing/Binning">
            <a:extLst>
              <a:ext uri="{FF2B5EF4-FFF2-40B4-BE49-F238E27FC236}">
                <a16:creationId xmlns:a16="http://schemas.microsoft.com/office/drawing/2014/main" id="{4CEF44A0-715D-EB4A-92C2-120D6C9E4E67}"/>
              </a:ext>
            </a:extLst>
          </p:cNvPr>
          <p:cNvSpPr txBox="1">
            <a:spLocks/>
          </p:cNvSpPr>
          <p:nvPr/>
        </p:nvSpPr>
        <p:spPr>
          <a:xfrm>
            <a:off x="1104900" y="406400"/>
            <a:ext cx="11099800" cy="9023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5pPr>
            <a:lvl6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6pPr>
            <a:lvl7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7pPr>
            <a:lvl8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8pPr>
            <a:lvl9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9pPr>
          </a:lstStyle>
          <a:p>
            <a:pPr hangingPunct="1"/>
            <a:r>
              <a:rPr lang="en-US"/>
              <a:t>Bucketizing/Binning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05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06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07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08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09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27" name="Group">
            <a:extLst>
              <a:ext uri="{FF2B5EF4-FFF2-40B4-BE49-F238E27FC236}">
                <a16:creationId xmlns:a16="http://schemas.microsoft.com/office/drawing/2014/main" id="{C2BFF20B-6FCE-7F4D-8910-9CF1DB2355B9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8" name="Paint Bucket">
              <a:extLst>
                <a:ext uri="{FF2B5EF4-FFF2-40B4-BE49-F238E27FC236}">
                  <a16:creationId xmlns:a16="http://schemas.microsoft.com/office/drawing/2014/main" id="{FF585D75-0C8E-4A43-9C89-4E90780EBA9C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9" name="Square">
              <a:extLst>
                <a:ext uri="{FF2B5EF4-FFF2-40B4-BE49-F238E27FC236}">
                  <a16:creationId xmlns:a16="http://schemas.microsoft.com/office/drawing/2014/main" id="{63535F68-075C-7946-A93C-D246253A4526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0" name="Group">
            <a:extLst>
              <a:ext uri="{FF2B5EF4-FFF2-40B4-BE49-F238E27FC236}">
                <a16:creationId xmlns:a16="http://schemas.microsoft.com/office/drawing/2014/main" id="{848E430F-CC24-D349-A18D-F6A4CC23E675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31" name="Paint Bucket">
              <a:extLst>
                <a:ext uri="{FF2B5EF4-FFF2-40B4-BE49-F238E27FC236}">
                  <a16:creationId xmlns:a16="http://schemas.microsoft.com/office/drawing/2014/main" id="{FD9A5602-EB1B-3E4E-9F0D-CFC7EA7BDB81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2" name="Square">
              <a:extLst>
                <a:ext uri="{FF2B5EF4-FFF2-40B4-BE49-F238E27FC236}">
                  <a16:creationId xmlns:a16="http://schemas.microsoft.com/office/drawing/2014/main" id="{3C641AAC-FF6F-1C49-BF07-94E4D0CCEB0E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3" name="Group">
            <a:extLst>
              <a:ext uri="{FF2B5EF4-FFF2-40B4-BE49-F238E27FC236}">
                <a16:creationId xmlns:a16="http://schemas.microsoft.com/office/drawing/2014/main" id="{5A9A3834-6D68-1542-99BF-3F7463D460AB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4" name="Paint Bucket">
              <a:extLst>
                <a:ext uri="{FF2B5EF4-FFF2-40B4-BE49-F238E27FC236}">
                  <a16:creationId xmlns:a16="http://schemas.microsoft.com/office/drawing/2014/main" id="{B1361540-D2E5-8544-AA8C-4D439C0A1F2E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5" name="Square">
              <a:extLst>
                <a:ext uri="{FF2B5EF4-FFF2-40B4-BE49-F238E27FC236}">
                  <a16:creationId xmlns:a16="http://schemas.microsoft.com/office/drawing/2014/main" id="{99143038-282A-C74A-838C-C1A826C9C9D9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6" name="2017">
            <a:extLst>
              <a:ext uri="{FF2B5EF4-FFF2-40B4-BE49-F238E27FC236}">
                <a16:creationId xmlns:a16="http://schemas.microsoft.com/office/drawing/2014/main" id="{AD56247A-CD14-4646-BABD-23DEA59A2534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37" name="2018">
            <a:extLst>
              <a:ext uri="{FF2B5EF4-FFF2-40B4-BE49-F238E27FC236}">
                <a16:creationId xmlns:a16="http://schemas.microsoft.com/office/drawing/2014/main" id="{2732808D-1245-DA46-8CAD-4685BAA94661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38" name="2019">
            <a:extLst>
              <a:ext uri="{FF2B5EF4-FFF2-40B4-BE49-F238E27FC236}">
                <a16:creationId xmlns:a16="http://schemas.microsoft.com/office/drawing/2014/main" id="{E88414CD-F0E8-F44E-9443-E85B3C0D01B3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41" name="Bucketing/Binning">
            <a:extLst>
              <a:ext uri="{FF2B5EF4-FFF2-40B4-BE49-F238E27FC236}">
                <a16:creationId xmlns:a16="http://schemas.microsoft.com/office/drawing/2014/main" id="{B10EB775-FFBA-8643-91E9-6B43862F2F8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22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23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24" name="Rectangle"/>
          <p:cNvSpPr/>
          <p:nvPr/>
        </p:nvSpPr>
        <p:spPr>
          <a:xfrm>
            <a:off x="5109348" y="2463800"/>
            <a:ext cx="2659957" cy="435659"/>
          </a:xfrm>
          <a:prstGeom prst="rect">
            <a:avLst/>
          </a:prstGeom>
          <a:solidFill>
            <a:schemeClr val="accent6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5" name="2018 | 100mph | ..."/>
          <p:cNvSpPr txBox="1"/>
          <p:nvPr/>
        </p:nvSpPr>
        <p:spPr>
          <a:xfrm>
            <a:off x="5390962" y="2445668"/>
            <a:ext cx="209672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lang="en-US" dirty="0"/>
              <a:t>LEC001</a:t>
            </a:r>
            <a:r>
              <a:rPr dirty="0"/>
              <a:t> | </a:t>
            </a:r>
            <a:r>
              <a:rPr lang="en-US" dirty="0"/>
              <a:t>19</a:t>
            </a:r>
            <a:r>
              <a:rPr dirty="0"/>
              <a:t> | ...</a:t>
            </a:r>
          </a:p>
        </p:txBody>
      </p:sp>
      <p:sp>
        <p:nvSpPr>
          <p:cNvPr id="326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27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28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9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332" name="Group"/>
          <p:cNvGrpSpPr/>
          <p:nvPr/>
        </p:nvGrpSpPr>
        <p:grpSpPr>
          <a:xfrm>
            <a:off x="7234748" y="2173895"/>
            <a:ext cx="2425413" cy="950226"/>
            <a:chOff x="0" y="0"/>
            <a:chExt cx="2425412" cy="950225"/>
          </a:xfrm>
        </p:grpSpPr>
        <p:sp>
          <p:nvSpPr>
            <p:cNvPr id="330" name="Hand"/>
            <p:cNvSpPr/>
            <p:nvPr/>
          </p:nvSpPr>
          <p:spPr>
            <a:xfrm rot="15663801">
              <a:off x="226086" y="-89119"/>
              <a:ext cx="784451" cy="1128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4" h="21598" extrusionOk="0">
                  <a:moveTo>
                    <a:pt x="9241" y="0"/>
                  </a:moveTo>
                  <a:cubicBezTo>
                    <a:pt x="8623" y="3"/>
                    <a:pt x="8010" y="322"/>
                    <a:pt x="8004" y="946"/>
                  </a:cubicBezTo>
                  <a:cubicBezTo>
                    <a:pt x="7999" y="1470"/>
                    <a:pt x="7929" y="8910"/>
                    <a:pt x="7929" y="8910"/>
                  </a:cubicBezTo>
                  <a:cubicBezTo>
                    <a:pt x="7929" y="8910"/>
                    <a:pt x="7499" y="8974"/>
                    <a:pt x="7399" y="8974"/>
                  </a:cubicBezTo>
                  <a:cubicBezTo>
                    <a:pt x="7399" y="8974"/>
                    <a:pt x="5801" y="2575"/>
                    <a:pt x="5675" y="1884"/>
                  </a:cubicBezTo>
                  <a:cubicBezTo>
                    <a:pt x="5460" y="700"/>
                    <a:pt x="3262" y="854"/>
                    <a:pt x="3420" y="2122"/>
                  </a:cubicBezTo>
                  <a:cubicBezTo>
                    <a:pt x="3487" y="2667"/>
                    <a:pt x="4637" y="9621"/>
                    <a:pt x="4637" y="9621"/>
                  </a:cubicBezTo>
                  <a:lnTo>
                    <a:pt x="4100" y="9812"/>
                  </a:lnTo>
                  <a:cubicBezTo>
                    <a:pt x="4100" y="9812"/>
                    <a:pt x="2546" y="6213"/>
                    <a:pt x="2124" y="5128"/>
                  </a:cubicBezTo>
                  <a:cubicBezTo>
                    <a:pt x="1683" y="3995"/>
                    <a:pt x="-325" y="4416"/>
                    <a:pt x="45" y="5576"/>
                  </a:cubicBezTo>
                  <a:cubicBezTo>
                    <a:pt x="204" y="6073"/>
                    <a:pt x="930" y="9056"/>
                    <a:pt x="1691" y="11289"/>
                  </a:cubicBezTo>
                  <a:cubicBezTo>
                    <a:pt x="1612" y="16115"/>
                    <a:pt x="3291" y="17160"/>
                    <a:pt x="3675" y="19027"/>
                  </a:cubicBezTo>
                  <a:cubicBezTo>
                    <a:pt x="3899" y="20117"/>
                    <a:pt x="3791" y="21598"/>
                    <a:pt x="3791" y="21598"/>
                  </a:cubicBezTo>
                  <a:lnTo>
                    <a:pt x="13296" y="21598"/>
                  </a:lnTo>
                  <a:cubicBezTo>
                    <a:pt x="13296" y="18355"/>
                    <a:pt x="17266" y="16479"/>
                    <a:pt x="18181" y="15015"/>
                  </a:cubicBezTo>
                  <a:cubicBezTo>
                    <a:pt x="18213" y="14964"/>
                    <a:pt x="19620" y="12585"/>
                    <a:pt x="20198" y="11608"/>
                  </a:cubicBezTo>
                  <a:cubicBezTo>
                    <a:pt x="20356" y="11341"/>
                    <a:pt x="20444" y="11057"/>
                    <a:pt x="20458" y="10768"/>
                  </a:cubicBezTo>
                  <a:cubicBezTo>
                    <a:pt x="20485" y="10213"/>
                    <a:pt x="20558" y="9282"/>
                    <a:pt x="20735" y="9028"/>
                  </a:cubicBezTo>
                  <a:cubicBezTo>
                    <a:pt x="21275" y="8248"/>
                    <a:pt x="21229" y="7659"/>
                    <a:pt x="19813" y="7927"/>
                  </a:cubicBezTo>
                  <a:cubicBezTo>
                    <a:pt x="18121" y="8247"/>
                    <a:pt x="17427" y="10409"/>
                    <a:pt x="17427" y="10409"/>
                  </a:cubicBezTo>
                  <a:lnTo>
                    <a:pt x="16041" y="12125"/>
                  </a:lnTo>
                  <a:lnTo>
                    <a:pt x="15280" y="12313"/>
                  </a:lnTo>
                  <a:lnTo>
                    <a:pt x="14521" y="9417"/>
                  </a:lnTo>
                  <a:cubicBezTo>
                    <a:pt x="14521" y="9417"/>
                    <a:pt x="14899" y="2984"/>
                    <a:pt x="15008" y="1961"/>
                  </a:cubicBezTo>
                  <a:cubicBezTo>
                    <a:pt x="15120" y="912"/>
                    <a:pt x="13017" y="708"/>
                    <a:pt x="12778" y="1791"/>
                  </a:cubicBezTo>
                  <a:cubicBezTo>
                    <a:pt x="12639" y="2422"/>
                    <a:pt x="11563" y="7848"/>
                    <a:pt x="11333" y="8824"/>
                  </a:cubicBezTo>
                  <a:lnTo>
                    <a:pt x="10797" y="8800"/>
                  </a:lnTo>
                  <a:cubicBezTo>
                    <a:pt x="10797" y="8800"/>
                    <a:pt x="10538" y="1503"/>
                    <a:pt x="10513" y="956"/>
                  </a:cubicBezTo>
                  <a:cubicBezTo>
                    <a:pt x="10483" y="313"/>
                    <a:pt x="9859" y="-2"/>
                    <a:pt x="924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31" name="Rectangle"/>
            <p:cNvSpPr/>
            <p:nvPr/>
          </p:nvSpPr>
          <p:spPr>
            <a:xfrm rot="20793752">
              <a:off x="1134552" y="150204"/>
              <a:ext cx="1270001" cy="3291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4" name="Group">
            <a:extLst>
              <a:ext uri="{FF2B5EF4-FFF2-40B4-BE49-F238E27FC236}">
                <a16:creationId xmlns:a16="http://schemas.microsoft.com/office/drawing/2014/main" id="{AE943AC3-CDCA-0E48-8714-CCDFFD0271B2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5" name="Paint Bucket">
              <a:extLst>
                <a:ext uri="{FF2B5EF4-FFF2-40B4-BE49-F238E27FC236}">
                  <a16:creationId xmlns:a16="http://schemas.microsoft.com/office/drawing/2014/main" id="{46644D0F-7270-164F-80C4-5778FE9DE397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6" name="Square">
              <a:extLst>
                <a:ext uri="{FF2B5EF4-FFF2-40B4-BE49-F238E27FC236}">
                  <a16:creationId xmlns:a16="http://schemas.microsoft.com/office/drawing/2014/main" id="{2E5C274E-3D9F-394C-90F6-CA7C77A38163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7" name="Group">
            <a:extLst>
              <a:ext uri="{FF2B5EF4-FFF2-40B4-BE49-F238E27FC236}">
                <a16:creationId xmlns:a16="http://schemas.microsoft.com/office/drawing/2014/main" id="{8A363F91-9D06-BD49-AC43-2C728B440509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28" name="Paint Bucket">
              <a:extLst>
                <a:ext uri="{FF2B5EF4-FFF2-40B4-BE49-F238E27FC236}">
                  <a16:creationId xmlns:a16="http://schemas.microsoft.com/office/drawing/2014/main" id="{37A09FDE-89F3-FD48-94B9-50DB0A2735FE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9" name="Square">
              <a:extLst>
                <a:ext uri="{FF2B5EF4-FFF2-40B4-BE49-F238E27FC236}">
                  <a16:creationId xmlns:a16="http://schemas.microsoft.com/office/drawing/2014/main" id="{DEC80DA6-78E2-804E-BABA-FE39311F4AE2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0" name="Group">
            <a:extLst>
              <a:ext uri="{FF2B5EF4-FFF2-40B4-BE49-F238E27FC236}">
                <a16:creationId xmlns:a16="http://schemas.microsoft.com/office/drawing/2014/main" id="{F85E86FE-3012-074D-ACFA-6B9B33A360A8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1" name="Paint Bucket">
              <a:extLst>
                <a:ext uri="{FF2B5EF4-FFF2-40B4-BE49-F238E27FC236}">
                  <a16:creationId xmlns:a16="http://schemas.microsoft.com/office/drawing/2014/main" id="{3DDE5650-7013-9C47-BB2B-6745158916C5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2" name="Square">
              <a:extLst>
                <a:ext uri="{FF2B5EF4-FFF2-40B4-BE49-F238E27FC236}">
                  <a16:creationId xmlns:a16="http://schemas.microsoft.com/office/drawing/2014/main" id="{AAEBA363-CAD0-4B4F-B352-1DB3112E1C18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3" name="2017">
            <a:extLst>
              <a:ext uri="{FF2B5EF4-FFF2-40B4-BE49-F238E27FC236}">
                <a16:creationId xmlns:a16="http://schemas.microsoft.com/office/drawing/2014/main" id="{1415F1E9-7198-2C4E-84E2-1B0CFFD85CE0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34" name="2018">
            <a:extLst>
              <a:ext uri="{FF2B5EF4-FFF2-40B4-BE49-F238E27FC236}">
                <a16:creationId xmlns:a16="http://schemas.microsoft.com/office/drawing/2014/main" id="{A8805F9A-8445-8E46-B5FC-D7466E8548FD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35" name="2019">
            <a:extLst>
              <a:ext uri="{FF2B5EF4-FFF2-40B4-BE49-F238E27FC236}">
                <a16:creationId xmlns:a16="http://schemas.microsoft.com/office/drawing/2014/main" id="{AFC689DD-D5B4-294B-921B-123C3880218F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38" name="Bucketing/Binning">
            <a:extLst>
              <a:ext uri="{FF2B5EF4-FFF2-40B4-BE49-F238E27FC236}">
                <a16:creationId xmlns:a16="http://schemas.microsoft.com/office/drawing/2014/main" id="{58638D1F-B381-2F47-A7DA-FF6CCBD814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" name="Group"/>
          <p:cNvGrpSpPr/>
          <p:nvPr/>
        </p:nvGrpSpPr>
        <p:grpSpPr>
          <a:xfrm rot="19354677">
            <a:off x="2639493" y="4214285"/>
            <a:ext cx="4550815" cy="950227"/>
            <a:chOff x="0" y="0"/>
            <a:chExt cx="4550813" cy="950226"/>
          </a:xfrm>
        </p:grpSpPr>
        <p:sp>
          <p:nvSpPr>
            <p:cNvPr id="334" name="Rectangle"/>
            <p:cNvSpPr/>
            <p:nvPr/>
          </p:nvSpPr>
          <p:spPr>
            <a:xfrm>
              <a:off x="0" y="289904"/>
              <a:ext cx="2659956" cy="435660"/>
            </a:xfrm>
            <a:prstGeom prst="rect">
              <a:avLst/>
            </a:prstGeom>
            <a:solidFill>
              <a:schemeClr val="accent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35" name="2018 | 100mph | ..."/>
            <p:cNvSpPr txBox="1"/>
            <p:nvPr/>
          </p:nvSpPr>
          <p:spPr>
            <a:xfrm>
              <a:off x="281615" y="271773"/>
              <a:ext cx="2096727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rPr lang="en-US" dirty="0"/>
                <a:t>LEC001</a:t>
              </a:r>
              <a:r>
                <a:rPr dirty="0"/>
                <a:t> | </a:t>
              </a:r>
              <a:r>
                <a:rPr lang="en-US" dirty="0"/>
                <a:t>19</a:t>
              </a:r>
              <a:r>
                <a:rPr dirty="0"/>
                <a:t> | ...</a:t>
              </a:r>
            </a:p>
          </p:txBody>
        </p:sp>
        <p:grpSp>
          <p:nvGrpSpPr>
            <p:cNvPr id="338" name="Group"/>
            <p:cNvGrpSpPr/>
            <p:nvPr/>
          </p:nvGrpSpPr>
          <p:grpSpPr>
            <a:xfrm>
              <a:off x="2125399" y="0"/>
              <a:ext cx="2425414" cy="950226"/>
              <a:chOff x="0" y="0"/>
              <a:chExt cx="2425412" cy="950225"/>
            </a:xfrm>
          </p:grpSpPr>
          <p:sp>
            <p:nvSpPr>
              <p:cNvPr id="336" name="Hand"/>
              <p:cNvSpPr/>
              <p:nvPr/>
            </p:nvSpPr>
            <p:spPr>
              <a:xfrm rot="15663801">
                <a:off x="226086" y="-89119"/>
                <a:ext cx="784451" cy="1128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54" h="21598" extrusionOk="0">
                    <a:moveTo>
                      <a:pt x="9241" y="0"/>
                    </a:moveTo>
                    <a:cubicBezTo>
                      <a:pt x="8623" y="3"/>
                      <a:pt x="8010" y="322"/>
                      <a:pt x="8004" y="946"/>
                    </a:cubicBezTo>
                    <a:cubicBezTo>
                      <a:pt x="7999" y="1470"/>
                      <a:pt x="7929" y="8910"/>
                      <a:pt x="7929" y="8910"/>
                    </a:cubicBezTo>
                    <a:cubicBezTo>
                      <a:pt x="7929" y="8910"/>
                      <a:pt x="7499" y="8974"/>
                      <a:pt x="7399" y="8974"/>
                    </a:cubicBezTo>
                    <a:cubicBezTo>
                      <a:pt x="7399" y="8974"/>
                      <a:pt x="5801" y="2575"/>
                      <a:pt x="5675" y="1884"/>
                    </a:cubicBezTo>
                    <a:cubicBezTo>
                      <a:pt x="5460" y="700"/>
                      <a:pt x="3262" y="854"/>
                      <a:pt x="3420" y="2122"/>
                    </a:cubicBezTo>
                    <a:cubicBezTo>
                      <a:pt x="3487" y="2667"/>
                      <a:pt x="4637" y="9621"/>
                      <a:pt x="4637" y="9621"/>
                    </a:cubicBezTo>
                    <a:lnTo>
                      <a:pt x="4100" y="9812"/>
                    </a:lnTo>
                    <a:cubicBezTo>
                      <a:pt x="4100" y="9812"/>
                      <a:pt x="2546" y="6213"/>
                      <a:pt x="2124" y="5128"/>
                    </a:cubicBezTo>
                    <a:cubicBezTo>
                      <a:pt x="1683" y="3995"/>
                      <a:pt x="-325" y="4416"/>
                      <a:pt x="45" y="5576"/>
                    </a:cubicBezTo>
                    <a:cubicBezTo>
                      <a:pt x="204" y="6073"/>
                      <a:pt x="930" y="9056"/>
                      <a:pt x="1691" y="11289"/>
                    </a:cubicBezTo>
                    <a:cubicBezTo>
                      <a:pt x="1612" y="16115"/>
                      <a:pt x="3291" y="17160"/>
                      <a:pt x="3675" y="19027"/>
                    </a:cubicBezTo>
                    <a:cubicBezTo>
                      <a:pt x="3899" y="20117"/>
                      <a:pt x="3791" y="21598"/>
                      <a:pt x="3791" y="21598"/>
                    </a:cubicBezTo>
                    <a:lnTo>
                      <a:pt x="13296" y="21598"/>
                    </a:lnTo>
                    <a:cubicBezTo>
                      <a:pt x="13296" y="18355"/>
                      <a:pt x="17266" y="16479"/>
                      <a:pt x="18181" y="15015"/>
                    </a:cubicBezTo>
                    <a:cubicBezTo>
                      <a:pt x="18213" y="14964"/>
                      <a:pt x="19620" y="12585"/>
                      <a:pt x="20198" y="11608"/>
                    </a:cubicBezTo>
                    <a:cubicBezTo>
                      <a:pt x="20356" y="11341"/>
                      <a:pt x="20444" y="11057"/>
                      <a:pt x="20458" y="10768"/>
                    </a:cubicBezTo>
                    <a:cubicBezTo>
                      <a:pt x="20485" y="10213"/>
                      <a:pt x="20558" y="9282"/>
                      <a:pt x="20735" y="9028"/>
                    </a:cubicBezTo>
                    <a:cubicBezTo>
                      <a:pt x="21275" y="8248"/>
                      <a:pt x="21229" y="7659"/>
                      <a:pt x="19813" y="7927"/>
                    </a:cubicBezTo>
                    <a:cubicBezTo>
                      <a:pt x="18121" y="8247"/>
                      <a:pt x="17427" y="10409"/>
                      <a:pt x="17427" y="10409"/>
                    </a:cubicBezTo>
                    <a:lnTo>
                      <a:pt x="16041" y="12125"/>
                    </a:lnTo>
                    <a:lnTo>
                      <a:pt x="15280" y="12313"/>
                    </a:lnTo>
                    <a:lnTo>
                      <a:pt x="14521" y="9417"/>
                    </a:lnTo>
                    <a:cubicBezTo>
                      <a:pt x="14521" y="9417"/>
                      <a:pt x="14899" y="2984"/>
                      <a:pt x="15008" y="1961"/>
                    </a:cubicBezTo>
                    <a:cubicBezTo>
                      <a:pt x="15120" y="912"/>
                      <a:pt x="13017" y="708"/>
                      <a:pt x="12778" y="1791"/>
                    </a:cubicBezTo>
                    <a:cubicBezTo>
                      <a:pt x="12639" y="2422"/>
                      <a:pt x="11563" y="7848"/>
                      <a:pt x="11333" y="8824"/>
                    </a:cubicBezTo>
                    <a:lnTo>
                      <a:pt x="10797" y="8800"/>
                    </a:lnTo>
                    <a:cubicBezTo>
                      <a:pt x="10797" y="8800"/>
                      <a:pt x="10538" y="1503"/>
                      <a:pt x="10513" y="956"/>
                    </a:cubicBezTo>
                    <a:cubicBezTo>
                      <a:pt x="10483" y="313"/>
                      <a:pt x="9859" y="-2"/>
                      <a:pt x="92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337" name="Rectangle"/>
              <p:cNvSpPr/>
              <p:nvPr/>
            </p:nvSpPr>
            <p:spPr>
              <a:xfrm rot="20793752">
                <a:off x="1134552" y="150204"/>
                <a:ext cx="1270001" cy="329149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</p:grpSp>
      </p:grpSp>
      <p:sp>
        <p:nvSpPr>
          <p:cNvPr id="340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  <p:sp>
        <p:nvSpPr>
          <p:cNvPr id="350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51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52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53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54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55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6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" name="2017">
            <a:extLst>
              <a:ext uri="{FF2B5EF4-FFF2-40B4-BE49-F238E27FC236}">
                <a16:creationId xmlns:a16="http://schemas.microsoft.com/office/drawing/2014/main" id="{DD14B57D-DF53-6B4B-85BF-8DE446BB5FF0}"/>
              </a:ext>
            </a:extLst>
          </p:cNvPr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50" name="2018">
            <a:extLst>
              <a:ext uri="{FF2B5EF4-FFF2-40B4-BE49-F238E27FC236}">
                <a16:creationId xmlns:a16="http://schemas.microsoft.com/office/drawing/2014/main" id="{CDC4DADB-E564-1A4A-9E99-2E38BF78E1AD}"/>
              </a:ext>
            </a:extLst>
          </p:cNvPr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51" name="2019">
            <a:extLst>
              <a:ext uri="{FF2B5EF4-FFF2-40B4-BE49-F238E27FC236}">
                <a16:creationId xmlns:a16="http://schemas.microsoft.com/office/drawing/2014/main" id="{B09A2610-6591-004D-A5F1-71CAD9145504}"/>
              </a:ext>
            </a:extLst>
          </p:cNvPr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grpSp>
        <p:nvGrpSpPr>
          <p:cNvPr id="52" name="Group">
            <a:extLst>
              <a:ext uri="{FF2B5EF4-FFF2-40B4-BE49-F238E27FC236}">
                <a16:creationId xmlns:a16="http://schemas.microsoft.com/office/drawing/2014/main" id="{8F29A17B-4A10-2644-B73E-674EF69204F3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53" name="Paint Bucket">
              <a:extLst>
                <a:ext uri="{FF2B5EF4-FFF2-40B4-BE49-F238E27FC236}">
                  <a16:creationId xmlns:a16="http://schemas.microsoft.com/office/drawing/2014/main" id="{118A5BA2-30E7-5A41-8436-D1FFD73F619D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54" name="Square">
              <a:extLst>
                <a:ext uri="{FF2B5EF4-FFF2-40B4-BE49-F238E27FC236}">
                  <a16:creationId xmlns:a16="http://schemas.microsoft.com/office/drawing/2014/main" id="{3E00F098-0F81-7E45-8F66-641DE416F590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55" name="Group">
            <a:extLst>
              <a:ext uri="{FF2B5EF4-FFF2-40B4-BE49-F238E27FC236}">
                <a16:creationId xmlns:a16="http://schemas.microsoft.com/office/drawing/2014/main" id="{554D81AD-1217-4347-A52D-365127F7548E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56" name="Paint Bucket">
              <a:extLst>
                <a:ext uri="{FF2B5EF4-FFF2-40B4-BE49-F238E27FC236}">
                  <a16:creationId xmlns:a16="http://schemas.microsoft.com/office/drawing/2014/main" id="{827172F6-EE0E-4446-9A78-2C6BD3091DFE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57" name="Square">
              <a:extLst>
                <a:ext uri="{FF2B5EF4-FFF2-40B4-BE49-F238E27FC236}">
                  <a16:creationId xmlns:a16="http://schemas.microsoft.com/office/drawing/2014/main" id="{12517E6E-18C6-9248-B0E7-894BEC78CF6C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F8D86968-9B49-D448-AA93-D9237826B230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59" name="Paint Bucket">
              <a:extLst>
                <a:ext uri="{FF2B5EF4-FFF2-40B4-BE49-F238E27FC236}">
                  <a16:creationId xmlns:a16="http://schemas.microsoft.com/office/drawing/2014/main" id="{B9EE6A8C-59CD-5644-8990-9D6E8072177B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60" name="Square">
              <a:extLst>
                <a:ext uri="{FF2B5EF4-FFF2-40B4-BE49-F238E27FC236}">
                  <a16:creationId xmlns:a16="http://schemas.microsoft.com/office/drawing/2014/main" id="{9D5DFE05-94E7-254E-A84D-BC9F71EC131D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61" name="2017">
            <a:extLst>
              <a:ext uri="{FF2B5EF4-FFF2-40B4-BE49-F238E27FC236}">
                <a16:creationId xmlns:a16="http://schemas.microsoft.com/office/drawing/2014/main" id="{C34F796B-433E-8641-8C28-6D23A058FC65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62" name="2018">
            <a:extLst>
              <a:ext uri="{FF2B5EF4-FFF2-40B4-BE49-F238E27FC236}">
                <a16:creationId xmlns:a16="http://schemas.microsoft.com/office/drawing/2014/main" id="{931A0D7F-5DAC-4D4C-9456-B3DBEACAB711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63" name="2019">
            <a:extLst>
              <a:ext uri="{FF2B5EF4-FFF2-40B4-BE49-F238E27FC236}">
                <a16:creationId xmlns:a16="http://schemas.microsoft.com/office/drawing/2014/main" id="{E513CF30-AD7F-BF49-81BE-74A53A8D4647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roup"/>
          <p:cNvGrpSpPr/>
          <p:nvPr/>
        </p:nvGrpSpPr>
        <p:grpSpPr>
          <a:xfrm rot="20517927">
            <a:off x="6774724" y="2366312"/>
            <a:ext cx="2425414" cy="950226"/>
            <a:chOff x="0" y="0"/>
            <a:chExt cx="2425412" cy="950225"/>
          </a:xfrm>
        </p:grpSpPr>
        <p:sp>
          <p:nvSpPr>
            <p:cNvPr id="358" name="Hand"/>
            <p:cNvSpPr/>
            <p:nvPr/>
          </p:nvSpPr>
          <p:spPr>
            <a:xfrm rot="15663801">
              <a:off x="226086" y="-89119"/>
              <a:ext cx="784451" cy="1128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4" h="21598" extrusionOk="0">
                  <a:moveTo>
                    <a:pt x="9241" y="0"/>
                  </a:moveTo>
                  <a:cubicBezTo>
                    <a:pt x="8623" y="3"/>
                    <a:pt x="8010" y="322"/>
                    <a:pt x="8004" y="946"/>
                  </a:cubicBezTo>
                  <a:cubicBezTo>
                    <a:pt x="7999" y="1470"/>
                    <a:pt x="7929" y="8910"/>
                    <a:pt x="7929" y="8910"/>
                  </a:cubicBezTo>
                  <a:cubicBezTo>
                    <a:pt x="7929" y="8910"/>
                    <a:pt x="7499" y="8974"/>
                    <a:pt x="7399" y="8974"/>
                  </a:cubicBezTo>
                  <a:cubicBezTo>
                    <a:pt x="7399" y="8974"/>
                    <a:pt x="5801" y="2575"/>
                    <a:pt x="5675" y="1884"/>
                  </a:cubicBezTo>
                  <a:cubicBezTo>
                    <a:pt x="5460" y="700"/>
                    <a:pt x="3262" y="854"/>
                    <a:pt x="3420" y="2122"/>
                  </a:cubicBezTo>
                  <a:cubicBezTo>
                    <a:pt x="3487" y="2667"/>
                    <a:pt x="4637" y="9621"/>
                    <a:pt x="4637" y="9621"/>
                  </a:cubicBezTo>
                  <a:lnTo>
                    <a:pt x="4100" y="9812"/>
                  </a:lnTo>
                  <a:cubicBezTo>
                    <a:pt x="4100" y="9812"/>
                    <a:pt x="2546" y="6213"/>
                    <a:pt x="2124" y="5128"/>
                  </a:cubicBezTo>
                  <a:cubicBezTo>
                    <a:pt x="1683" y="3995"/>
                    <a:pt x="-325" y="4416"/>
                    <a:pt x="45" y="5576"/>
                  </a:cubicBezTo>
                  <a:cubicBezTo>
                    <a:pt x="204" y="6073"/>
                    <a:pt x="930" y="9056"/>
                    <a:pt x="1691" y="11289"/>
                  </a:cubicBezTo>
                  <a:cubicBezTo>
                    <a:pt x="1612" y="16115"/>
                    <a:pt x="3291" y="17160"/>
                    <a:pt x="3675" y="19027"/>
                  </a:cubicBezTo>
                  <a:cubicBezTo>
                    <a:pt x="3899" y="20117"/>
                    <a:pt x="3791" y="21598"/>
                    <a:pt x="3791" y="21598"/>
                  </a:cubicBezTo>
                  <a:lnTo>
                    <a:pt x="13296" y="21598"/>
                  </a:lnTo>
                  <a:cubicBezTo>
                    <a:pt x="13296" y="18355"/>
                    <a:pt x="17266" y="16479"/>
                    <a:pt x="18181" y="15015"/>
                  </a:cubicBezTo>
                  <a:cubicBezTo>
                    <a:pt x="18213" y="14964"/>
                    <a:pt x="19620" y="12585"/>
                    <a:pt x="20198" y="11608"/>
                  </a:cubicBezTo>
                  <a:cubicBezTo>
                    <a:pt x="20356" y="11341"/>
                    <a:pt x="20444" y="11057"/>
                    <a:pt x="20458" y="10768"/>
                  </a:cubicBezTo>
                  <a:cubicBezTo>
                    <a:pt x="20485" y="10213"/>
                    <a:pt x="20558" y="9282"/>
                    <a:pt x="20735" y="9028"/>
                  </a:cubicBezTo>
                  <a:cubicBezTo>
                    <a:pt x="21275" y="8248"/>
                    <a:pt x="21229" y="7659"/>
                    <a:pt x="19813" y="7927"/>
                  </a:cubicBezTo>
                  <a:cubicBezTo>
                    <a:pt x="18121" y="8247"/>
                    <a:pt x="17427" y="10409"/>
                    <a:pt x="17427" y="10409"/>
                  </a:cubicBezTo>
                  <a:lnTo>
                    <a:pt x="16041" y="12125"/>
                  </a:lnTo>
                  <a:lnTo>
                    <a:pt x="15280" y="12313"/>
                  </a:lnTo>
                  <a:lnTo>
                    <a:pt x="14521" y="9417"/>
                  </a:lnTo>
                  <a:cubicBezTo>
                    <a:pt x="14521" y="9417"/>
                    <a:pt x="14899" y="2984"/>
                    <a:pt x="15008" y="1961"/>
                  </a:cubicBezTo>
                  <a:cubicBezTo>
                    <a:pt x="15120" y="912"/>
                    <a:pt x="13017" y="708"/>
                    <a:pt x="12778" y="1791"/>
                  </a:cubicBezTo>
                  <a:cubicBezTo>
                    <a:pt x="12639" y="2422"/>
                    <a:pt x="11563" y="7848"/>
                    <a:pt x="11333" y="8824"/>
                  </a:cubicBezTo>
                  <a:lnTo>
                    <a:pt x="10797" y="8800"/>
                  </a:lnTo>
                  <a:cubicBezTo>
                    <a:pt x="10797" y="8800"/>
                    <a:pt x="10538" y="1503"/>
                    <a:pt x="10513" y="956"/>
                  </a:cubicBezTo>
                  <a:cubicBezTo>
                    <a:pt x="10483" y="313"/>
                    <a:pt x="9859" y="-2"/>
                    <a:pt x="924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59" name="Rectangle"/>
            <p:cNvSpPr/>
            <p:nvPr/>
          </p:nvSpPr>
          <p:spPr>
            <a:xfrm rot="20793752">
              <a:off x="1134552" y="150204"/>
              <a:ext cx="1270001" cy="3291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74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75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76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7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" name="2017">
            <a:extLst>
              <a:ext uri="{FF2B5EF4-FFF2-40B4-BE49-F238E27FC236}">
                <a16:creationId xmlns:a16="http://schemas.microsoft.com/office/drawing/2014/main" id="{77E152A5-C35E-3E49-8FE2-2BAF34C1D346}"/>
              </a:ext>
            </a:extLst>
          </p:cNvPr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23" name="2018">
            <a:extLst>
              <a:ext uri="{FF2B5EF4-FFF2-40B4-BE49-F238E27FC236}">
                <a16:creationId xmlns:a16="http://schemas.microsoft.com/office/drawing/2014/main" id="{4C3AA8BA-2EEF-D042-9C78-DE84F0C08C12}"/>
              </a:ext>
            </a:extLst>
          </p:cNvPr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24" name="2019">
            <a:extLst>
              <a:ext uri="{FF2B5EF4-FFF2-40B4-BE49-F238E27FC236}">
                <a16:creationId xmlns:a16="http://schemas.microsoft.com/office/drawing/2014/main" id="{34FD8FBB-6F75-5847-B622-2444157AB3CB}"/>
              </a:ext>
            </a:extLst>
          </p:cNvPr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grpSp>
        <p:nvGrpSpPr>
          <p:cNvPr id="25" name="Group">
            <a:extLst>
              <a:ext uri="{FF2B5EF4-FFF2-40B4-BE49-F238E27FC236}">
                <a16:creationId xmlns:a16="http://schemas.microsoft.com/office/drawing/2014/main" id="{F2DB8B11-6439-5B48-A46B-32533D3C4F43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6" name="Paint Bucket">
              <a:extLst>
                <a:ext uri="{FF2B5EF4-FFF2-40B4-BE49-F238E27FC236}">
                  <a16:creationId xmlns:a16="http://schemas.microsoft.com/office/drawing/2014/main" id="{61A986FD-99A3-0540-AD4E-1426F8B2FC77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7" name="Square">
              <a:extLst>
                <a:ext uri="{FF2B5EF4-FFF2-40B4-BE49-F238E27FC236}">
                  <a16:creationId xmlns:a16="http://schemas.microsoft.com/office/drawing/2014/main" id="{616B3117-34D2-3C4F-89E2-C818E695E952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8" name="Group">
            <a:extLst>
              <a:ext uri="{FF2B5EF4-FFF2-40B4-BE49-F238E27FC236}">
                <a16:creationId xmlns:a16="http://schemas.microsoft.com/office/drawing/2014/main" id="{750CEBCA-45AA-8E41-A54E-A20F608E621D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29" name="Paint Bucket">
              <a:extLst>
                <a:ext uri="{FF2B5EF4-FFF2-40B4-BE49-F238E27FC236}">
                  <a16:creationId xmlns:a16="http://schemas.microsoft.com/office/drawing/2014/main" id="{156EB03E-3962-FF42-8121-6BF56F218C03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0" name="Square">
              <a:extLst>
                <a:ext uri="{FF2B5EF4-FFF2-40B4-BE49-F238E27FC236}">
                  <a16:creationId xmlns:a16="http://schemas.microsoft.com/office/drawing/2014/main" id="{05222F95-E458-8A44-A2D8-5D795C7CCEF0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1" name="Group">
            <a:extLst>
              <a:ext uri="{FF2B5EF4-FFF2-40B4-BE49-F238E27FC236}">
                <a16:creationId xmlns:a16="http://schemas.microsoft.com/office/drawing/2014/main" id="{50213244-58C9-D04E-9456-23129CBF63E6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2" name="Paint Bucket">
              <a:extLst>
                <a:ext uri="{FF2B5EF4-FFF2-40B4-BE49-F238E27FC236}">
                  <a16:creationId xmlns:a16="http://schemas.microsoft.com/office/drawing/2014/main" id="{8BE06210-842D-9242-AB71-9D2483C5BBA1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3" name="Square">
              <a:extLst>
                <a:ext uri="{FF2B5EF4-FFF2-40B4-BE49-F238E27FC236}">
                  <a16:creationId xmlns:a16="http://schemas.microsoft.com/office/drawing/2014/main" id="{C747DAEC-5B85-9C44-AB67-781521984134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4" name="2017">
            <a:extLst>
              <a:ext uri="{FF2B5EF4-FFF2-40B4-BE49-F238E27FC236}">
                <a16:creationId xmlns:a16="http://schemas.microsoft.com/office/drawing/2014/main" id="{33F5188B-B02A-B94A-9A52-D715652326DB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35" name="2018">
            <a:extLst>
              <a:ext uri="{FF2B5EF4-FFF2-40B4-BE49-F238E27FC236}">
                <a16:creationId xmlns:a16="http://schemas.microsoft.com/office/drawing/2014/main" id="{A907E44B-ED82-2142-8F86-D35121E9C2DC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36" name="2019">
            <a:extLst>
              <a:ext uri="{FF2B5EF4-FFF2-40B4-BE49-F238E27FC236}">
                <a16:creationId xmlns:a16="http://schemas.microsoft.com/office/drawing/2014/main" id="{5B3E0977-4EC6-BA47-BBAB-386A93D1257B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39" name="Bucketing/Binning">
            <a:extLst>
              <a:ext uri="{FF2B5EF4-FFF2-40B4-BE49-F238E27FC236}">
                <a16:creationId xmlns:a16="http://schemas.microsoft.com/office/drawing/2014/main" id="{4901E440-908A-6C48-81C6-ABF2FD1B2D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Rectangle"/>
          <p:cNvSpPr/>
          <p:nvPr/>
        </p:nvSpPr>
        <p:spPr>
          <a:xfrm>
            <a:off x="5109348" y="2463800"/>
            <a:ext cx="2659957" cy="435659"/>
          </a:xfrm>
          <a:prstGeom prst="rect">
            <a:avLst/>
          </a:prstGeom>
          <a:solidFill>
            <a:schemeClr val="accent6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3" name="2019 | 95mph | ..."/>
          <p:cNvSpPr txBox="1"/>
          <p:nvPr/>
        </p:nvSpPr>
        <p:spPr>
          <a:xfrm>
            <a:off x="5390963" y="2445668"/>
            <a:ext cx="209672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lang="en-US" dirty="0"/>
              <a:t>LEC002</a:t>
            </a:r>
            <a:r>
              <a:rPr dirty="0"/>
              <a:t> | </a:t>
            </a:r>
            <a:r>
              <a:rPr lang="en-US" dirty="0"/>
              <a:t>18</a:t>
            </a:r>
            <a:r>
              <a:rPr dirty="0"/>
              <a:t> | ...</a:t>
            </a:r>
          </a:p>
        </p:txBody>
      </p:sp>
      <p:sp>
        <p:nvSpPr>
          <p:cNvPr id="394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95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96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7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400" name="Group"/>
          <p:cNvGrpSpPr/>
          <p:nvPr/>
        </p:nvGrpSpPr>
        <p:grpSpPr>
          <a:xfrm>
            <a:off x="7234748" y="2173895"/>
            <a:ext cx="2425413" cy="950226"/>
            <a:chOff x="0" y="0"/>
            <a:chExt cx="2425412" cy="950225"/>
          </a:xfrm>
        </p:grpSpPr>
        <p:sp>
          <p:nvSpPr>
            <p:cNvPr id="398" name="Hand"/>
            <p:cNvSpPr/>
            <p:nvPr/>
          </p:nvSpPr>
          <p:spPr>
            <a:xfrm rot="15663801">
              <a:off x="226086" y="-89119"/>
              <a:ext cx="784451" cy="1128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4" h="21598" extrusionOk="0">
                  <a:moveTo>
                    <a:pt x="9241" y="0"/>
                  </a:moveTo>
                  <a:cubicBezTo>
                    <a:pt x="8623" y="3"/>
                    <a:pt x="8010" y="322"/>
                    <a:pt x="8004" y="946"/>
                  </a:cubicBezTo>
                  <a:cubicBezTo>
                    <a:pt x="7999" y="1470"/>
                    <a:pt x="7929" y="8910"/>
                    <a:pt x="7929" y="8910"/>
                  </a:cubicBezTo>
                  <a:cubicBezTo>
                    <a:pt x="7929" y="8910"/>
                    <a:pt x="7499" y="8974"/>
                    <a:pt x="7399" y="8974"/>
                  </a:cubicBezTo>
                  <a:cubicBezTo>
                    <a:pt x="7399" y="8974"/>
                    <a:pt x="5801" y="2575"/>
                    <a:pt x="5675" y="1884"/>
                  </a:cubicBezTo>
                  <a:cubicBezTo>
                    <a:pt x="5460" y="700"/>
                    <a:pt x="3262" y="854"/>
                    <a:pt x="3420" y="2122"/>
                  </a:cubicBezTo>
                  <a:cubicBezTo>
                    <a:pt x="3487" y="2667"/>
                    <a:pt x="4637" y="9621"/>
                    <a:pt x="4637" y="9621"/>
                  </a:cubicBezTo>
                  <a:lnTo>
                    <a:pt x="4100" y="9812"/>
                  </a:lnTo>
                  <a:cubicBezTo>
                    <a:pt x="4100" y="9812"/>
                    <a:pt x="2546" y="6213"/>
                    <a:pt x="2124" y="5128"/>
                  </a:cubicBezTo>
                  <a:cubicBezTo>
                    <a:pt x="1683" y="3995"/>
                    <a:pt x="-325" y="4416"/>
                    <a:pt x="45" y="5576"/>
                  </a:cubicBezTo>
                  <a:cubicBezTo>
                    <a:pt x="204" y="6073"/>
                    <a:pt x="930" y="9056"/>
                    <a:pt x="1691" y="11289"/>
                  </a:cubicBezTo>
                  <a:cubicBezTo>
                    <a:pt x="1612" y="16115"/>
                    <a:pt x="3291" y="17160"/>
                    <a:pt x="3675" y="19027"/>
                  </a:cubicBezTo>
                  <a:cubicBezTo>
                    <a:pt x="3899" y="20117"/>
                    <a:pt x="3791" y="21598"/>
                    <a:pt x="3791" y="21598"/>
                  </a:cubicBezTo>
                  <a:lnTo>
                    <a:pt x="13296" y="21598"/>
                  </a:lnTo>
                  <a:cubicBezTo>
                    <a:pt x="13296" y="18355"/>
                    <a:pt x="17266" y="16479"/>
                    <a:pt x="18181" y="15015"/>
                  </a:cubicBezTo>
                  <a:cubicBezTo>
                    <a:pt x="18213" y="14964"/>
                    <a:pt x="19620" y="12585"/>
                    <a:pt x="20198" y="11608"/>
                  </a:cubicBezTo>
                  <a:cubicBezTo>
                    <a:pt x="20356" y="11341"/>
                    <a:pt x="20444" y="11057"/>
                    <a:pt x="20458" y="10768"/>
                  </a:cubicBezTo>
                  <a:cubicBezTo>
                    <a:pt x="20485" y="10213"/>
                    <a:pt x="20558" y="9282"/>
                    <a:pt x="20735" y="9028"/>
                  </a:cubicBezTo>
                  <a:cubicBezTo>
                    <a:pt x="21275" y="8248"/>
                    <a:pt x="21229" y="7659"/>
                    <a:pt x="19813" y="7927"/>
                  </a:cubicBezTo>
                  <a:cubicBezTo>
                    <a:pt x="18121" y="8247"/>
                    <a:pt x="17427" y="10409"/>
                    <a:pt x="17427" y="10409"/>
                  </a:cubicBezTo>
                  <a:lnTo>
                    <a:pt x="16041" y="12125"/>
                  </a:lnTo>
                  <a:lnTo>
                    <a:pt x="15280" y="12313"/>
                  </a:lnTo>
                  <a:lnTo>
                    <a:pt x="14521" y="9417"/>
                  </a:lnTo>
                  <a:cubicBezTo>
                    <a:pt x="14521" y="9417"/>
                    <a:pt x="14899" y="2984"/>
                    <a:pt x="15008" y="1961"/>
                  </a:cubicBezTo>
                  <a:cubicBezTo>
                    <a:pt x="15120" y="912"/>
                    <a:pt x="13017" y="708"/>
                    <a:pt x="12778" y="1791"/>
                  </a:cubicBezTo>
                  <a:cubicBezTo>
                    <a:pt x="12639" y="2422"/>
                    <a:pt x="11563" y="7848"/>
                    <a:pt x="11333" y="8824"/>
                  </a:cubicBezTo>
                  <a:lnTo>
                    <a:pt x="10797" y="8800"/>
                  </a:lnTo>
                  <a:cubicBezTo>
                    <a:pt x="10797" y="8800"/>
                    <a:pt x="10538" y="1503"/>
                    <a:pt x="10513" y="956"/>
                  </a:cubicBezTo>
                  <a:cubicBezTo>
                    <a:pt x="10483" y="313"/>
                    <a:pt x="9859" y="-2"/>
                    <a:pt x="924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99" name="Rectangle"/>
            <p:cNvSpPr/>
            <p:nvPr/>
          </p:nvSpPr>
          <p:spPr>
            <a:xfrm rot="20793752">
              <a:off x="1134552" y="150204"/>
              <a:ext cx="1270001" cy="3291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24" name="2017">
            <a:extLst>
              <a:ext uri="{FF2B5EF4-FFF2-40B4-BE49-F238E27FC236}">
                <a16:creationId xmlns:a16="http://schemas.microsoft.com/office/drawing/2014/main" id="{2E31EDE2-F82D-424D-8F22-DFEFCC6E321D}"/>
              </a:ext>
            </a:extLst>
          </p:cNvPr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25" name="2018">
            <a:extLst>
              <a:ext uri="{FF2B5EF4-FFF2-40B4-BE49-F238E27FC236}">
                <a16:creationId xmlns:a16="http://schemas.microsoft.com/office/drawing/2014/main" id="{A856FAC6-390D-FC43-95DF-43DF4360EF7D}"/>
              </a:ext>
            </a:extLst>
          </p:cNvPr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26" name="2019">
            <a:extLst>
              <a:ext uri="{FF2B5EF4-FFF2-40B4-BE49-F238E27FC236}">
                <a16:creationId xmlns:a16="http://schemas.microsoft.com/office/drawing/2014/main" id="{A2B88099-7B1B-8D47-816F-0DCC7105311F}"/>
              </a:ext>
            </a:extLst>
          </p:cNvPr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grpSp>
        <p:nvGrpSpPr>
          <p:cNvPr id="27" name="Group">
            <a:extLst>
              <a:ext uri="{FF2B5EF4-FFF2-40B4-BE49-F238E27FC236}">
                <a16:creationId xmlns:a16="http://schemas.microsoft.com/office/drawing/2014/main" id="{90D5C77C-0397-CF40-B9EE-ED2179A38459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8" name="Paint Bucket">
              <a:extLst>
                <a:ext uri="{FF2B5EF4-FFF2-40B4-BE49-F238E27FC236}">
                  <a16:creationId xmlns:a16="http://schemas.microsoft.com/office/drawing/2014/main" id="{697517E0-D10E-5E4B-9DF8-4E54CBA273D8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9" name="Square">
              <a:extLst>
                <a:ext uri="{FF2B5EF4-FFF2-40B4-BE49-F238E27FC236}">
                  <a16:creationId xmlns:a16="http://schemas.microsoft.com/office/drawing/2014/main" id="{5008158F-7D3F-974C-A49D-775FC46DF4AC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0" name="Group">
            <a:extLst>
              <a:ext uri="{FF2B5EF4-FFF2-40B4-BE49-F238E27FC236}">
                <a16:creationId xmlns:a16="http://schemas.microsoft.com/office/drawing/2014/main" id="{DFC7EDED-371E-5B44-AE7F-EE76BD7FAAFE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31" name="Paint Bucket">
              <a:extLst>
                <a:ext uri="{FF2B5EF4-FFF2-40B4-BE49-F238E27FC236}">
                  <a16:creationId xmlns:a16="http://schemas.microsoft.com/office/drawing/2014/main" id="{9F1716C2-FC85-5C44-B08C-AF91375AC303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2" name="Square">
              <a:extLst>
                <a:ext uri="{FF2B5EF4-FFF2-40B4-BE49-F238E27FC236}">
                  <a16:creationId xmlns:a16="http://schemas.microsoft.com/office/drawing/2014/main" id="{3A7C96E2-4DCC-644B-899B-619AEA9A4B4B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3" name="Group">
            <a:extLst>
              <a:ext uri="{FF2B5EF4-FFF2-40B4-BE49-F238E27FC236}">
                <a16:creationId xmlns:a16="http://schemas.microsoft.com/office/drawing/2014/main" id="{E412A8AD-0680-7441-B24F-8EC00F1D3D28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4" name="Paint Bucket">
              <a:extLst>
                <a:ext uri="{FF2B5EF4-FFF2-40B4-BE49-F238E27FC236}">
                  <a16:creationId xmlns:a16="http://schemas.microsoft.com/office/drawing/2014/main" id="{FCEDFC26-FA1E-5C47-A3A7-683D9AB1B898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5" name="Square">
              <a:extLst>
                <a:ext uri="{FF2B5EF4-FFF2-40B4-BE49-F238E27FC236}">
                  <a16:creationId xmlns:a16="http://schemas.microsoft.com/office/drawing/2014/main" id="{4AA1E8BC-32B7-C34C-9C17-BEF82C6C41F7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6" name="2017">
            <a:extLst>
              <a:ext uri="{FF2B5EF4-FFF2-40B4-BE49-F238E27FC236}">
                <a16:creationId xmlns:a16="http://schemas.microsoft.com/office/drawing/2014/main" id="{BFDC9A03-961E-F842-8B6F-E9B0E4C856A1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37" name="2018">
            <a:extLst>
              <a:ext uri="{FF2B5EF4-FFF2-40B4-BE49-F238E27FC236}">
                <a16:creationId xmlns:a16="http://schemas.microsoft.com/office/drawing/2014/main" id="{774A4213-FED2-D849-9077-D3F08B608B48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38" name="2019">
            <a:extLst>
              <a:ext uri="{FF2B5EF4-FFF2-40B4-BE49-F238E27FC236}">
                <a16:creationId xmlns:a16="http://schemas.microsoft.com/office/drawing/2014/main" id="{55F00058-6BC3-A446-8437-238CDF8E0CE6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41" name="Bucketing/Binning">
            <a:extLst>
              <a:ext uri="{FF2B5EF4-FFF2-40B4-BE49-F238E27FC236}">
                <a16:creationId xmlns:a16="http://schemas.microsoft.com/office/drawing/2014/main" id="{771B38B8-8DF9-BD4D-A9F6-0096C926E6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"/>
          <p:cNvSpPr/>
          <p:nvPr/>
        </p:nvSpPr>
        <p:spPr>
          <a:xfrm>
            <a:off x="9502378" y="4317355"/>
            <a:ext cx="2547214" cy="42802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3" name="Rectangle"/>
          <p:cNvSpPr/>
          <p:nvPr/>
        </p:nvSpPr>
        <p:spPr>
          <a:xfrm>
            <a:off x="9502378" y="4838055"/>
            <a:ext cx="2547214" cy="42802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4" name="Rectangle"/>
          <p:cNvSpPr/>
          <p:nvPr/>
        </p:nvSpPr>
        <p:spPr>
          <a:xfrm>
            <a:off x="9502378" y="3796655"/>
            <a:ext cx="2547214" cy="42802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5" name="Learning Objectives Toda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Learning Objectives Today</a:t>
            </a:r>
          </a:p>
        </p:txBody>
      </p:sp>
      <p:sp>
        <p:nvSpPr>
          <p:cNvPr id="126" name="More dictionary operation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More dictionary operations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len, in, for loop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d.keys(), d.values()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defaults for get and pop</a:t>
            </a:r>
          </a:p>
          <a:p>
            <a:pPr marL="0" indent="0">
              <a:buSzTx/>
              <a:buNone/>
            </a:pPr>
            <a:r>
              <a:t>Syntax for nesting (dicts inside dicts, etc)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indexing/lookup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step-by-step resolution</a:t>
            </a:r>
          </a:p>
          <a:p>
            <a:pPr marL="0" indent="0">
              <a:buSzTx/>
              <a:buNone/>
            </a:pPr>
            <a:r>
              <a:t>Understand common use cases for nesting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binning/bucketing (</a:t>
            </a:r>
            <a:r>
              <a:rPr>
                <a:solidFill>
                  <a:schemeClr val="accent1"/>
                </a:solidFill>
                <a:latin typeface="Menlo"/>
                <a:ea typeface="Menlo"/>
                <a:cs typeface="Menlo"/>
                <a:sym typeface="Menlo"/>
              </a:rPr>
              <a:t>list</a:t>
            </a:r>
            <a:r>
              <a:t> in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a more convenient table representation (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 in </a:t>
            </a:r>
            <a:r>
              <a:rPr>
                <a:solidFill>
                  <a:schemeClr val="accent1"/>
                </a:solidFill>
                <a:latin typeface="Menlo"/>
                <a:ea typeface="Menlo"/>
                <a:cs typeface="Menlo"/>
                <a:sym typeface="Menlo"/>
              </a:rPr>
              <a:t>list</a:t>
            </a:r>
            <a:r>
              <a:t>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transition probabilities with Markov chains (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 in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)</a:t>
            </a:r>
          </a:p>
        </p:txBody>
      </p:sp>
      <p:sp>
        <p:nvSpPr>
          <p:cNvPr id="136" name="Connection Line"/>
          <p:cNvSpPr/>
          <p:nvPr/>
        </p:nvSpPr>
        <p:spPr>
          <a:xfrm>
            <a:off x="10334847" y="7348124"/>
            <a:ext cx="1033134" cy="812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56" h="20105" extrusionOk="0">
                <a:moveTo>
                  <a:pt x="0" y="283"/>
                </a:moveTo>
                <a:cubicBezTo>
                  <a:pt x="14749" y="-1495"/>
                  <a:pt x="21600" y="5112"/>
                  <a:pt x="20552" y="20105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28" name="we’ll generate random…"/>
          <p:cNvSpPr txBox="1"/>
          <p:nvPr/>
        </p:nvSpPr>
        <p:spPr>
          <a:xfrm>
            <a:off x="9377994" y="8210550"/>
            <a:ext cx="296242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we’ll generate random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English-like texts</a:t>
            </a:r>
          </a:p>
        </p:txBody>
      </p:sp>
      <p:sp>
        <p:nvSpPr>
          <p:cNvPr id="137" name="Connection Line"/>
          <p:cNvSpPr/>
          <p:nvPr/>
        </p:nvSpPr>
        <p:spPr>
          <a:xfrm>
            <a:off x="439879" y="6464595"/>
            <a:ext cx="729702" cy="14959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0" h="21600" extrusionOk="0">
                <a:moveTo>
                  <a:pt x="16157" y="0"/>
                </a:moveTo>
                <a:cubicBezTo>
                  <a:pt x="-5400" y="4279"/>
                  <a:pt x="-5386" y="11479"/>
                  <a:pt x="16200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30" name="one of the most common…"/>
          <p:cNvSpPr txBox="1"/>
          <p:nvPr/>
        </p:nvSpPr>
        <p:spPr>
          <a:xfrm>
            <a:off x="972914" y="7905750"/>
            <a:ext cx="336277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one of the most common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data analysis tasks</a:t>
            </a:r>
          </a:p>
        </p:txBody>
      </p:sp>
      <p:sp>
        <p:nvSpPr>
          <p:cNvPr id="131" name="Rectangle"/>
          <p:cNvSpPr/>
          <p:nvPr/>
        </p:nvSpPr>
        <p:spPr>
          <a:xfrm>
            <a:off x="9436100" y="3663950"/>
            <a:ext cx="2799954" cy="1853109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2" name="list"/>
          <p:cNvSpPr txBox="1"/>
          <p:nvPr/>
        </p:nvSpPr>
        <p:spPr>
          <a:xfrm>
            <a:off x="9407078" y="3244849"/>
            <a:ext cx="5914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list</a:t>
            </a:r>
          </a:p>
        </p:txBody>
      </p:sp>
      <p:sp>
        <p:nvSpPr>
          <p:cNvPr id="133" name="dict"/>
          <p:cNvSpPr txBox="1"/>
          <p:nvPr/>
        </p:nvSpPr>
        <p:spPr>
          <a:xfrm>
            <a:off x="9454058" y="3765549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  <p:sp>
        <p:nvSpPr>
          <p:cNvPr id="134" name="dict"/>
          <p:cNvSpPr txBox="1"/>
          <p:nvPr/>
        </p:nvSpPr>
        <p:spPr>
          <a:xfrm>
            <a:off x="9454058" y="4286249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  <p:sp>
        <p:nvSpPr>
          <p:cNvPr id="135" name="dict"/>
          <p:cNvSpPr txBox="1"/>
          <p:nvPr/>
        </p:nvSpPr>
        <p:spPr>
          <a:xfrm>
            <a:off x="9454058" y="4806949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" name="Group"/>
          <p:cNvGrpSpPr/>
          <p:nvPr/>
        </p:nvGrpSpPr>
        <p:grpSpPr>
          <a:xfrm rot="18756013">
            <a:off x="5512090" y="3881779"/>
            <a:ext cx="4550815" cy="950227"/>
            <a:chOff x="0" y="0"/>
            <a:chExt cx="4550813" cy="950226"/>
          </a:xfrm>
        </p:grpSpPr>
        <p:sp>
          <p:nvSpPr>
            <p:cNvPr id="402" name="Rectangle"/>
            <p:cNvSpPr/>
            <p:nvPr/>
          </p:nvSpPr>
          <p:spPr>
            <a:xfrm>
              <a:off x="0" y="289904"/>
              <a:ext cx="2659956" cy="435660"/>
            </a:xfrm>
            <a:prstGeom prst="rect">
              <a:avLst/>
            </a:prstGeom>
            <a:solidFill>
              <a:schemeClr val="accent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03" name="2019 | 95mph | ..."/>
            <p:cNvSpPr txBox="1"/>
            <p:nvPr/>
          </p:nvSpPr>
          <p:spPr>
            <a:xfrm>
              <a:off x="281616" y="271774"/>
              <a:ext cx="2096727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rPr lang="en-US" dirty="0"/>
                <a:t>LEC002</a:t>
              </a:r>
              <a:r>
                <a:rPr dirty="0"/>
                <a:t> | </a:t>
              </a:r>
              <a:r>
                <a:rPr lang="en-US" dirty="0"/>
                <a:t>18</a:t>
              </a:r>
              <a:r>
                <a:rPr dirty="0"/>
                <a:t> | ...</a:t>
              </a:r>
            </a:p>
          </p:txBody>
        </p:sp>
        <p:grpSp>
          <p:nvGrpSpPr>
            <p:cNvPr id="406" name="Group"/>
            <p:cNvGrpSpPr/>
            <p:nvPr/>
          </p:nvGrpSpPr>
          <p:grpSpPr>
            <a:xfrm>
              <a:off x="2125399" y="0"/>
              <a:ext cx="2425414" cy="950226"/>
              <a:chOff x="0" y="0"/>
              <a:chExt cx="2425412" cy="950225"/>
            </a:xfrm>
          </p:grpSpPr>
          <p:sp>
            <p:nvSpPr>
              <p:cNvPr id="404" name="Hand"/>
              <p:cNvSpPr/>
              <p:nvPr/>
            </p:nvSpPr>
            <p:spPr>
              <a:xfrm rot="15663801">
                <a:off x="226086" y="-89119"/>
                <a:ext cx="784451" cy="1128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54" h="21598" extrusionOk="0">
                    <a:moveTo>
                      <a:pt x="9241" y="0"/>
                    </a:moveTo>
                    <a:cubicBezTo>
                      <a:pt x="8623" y="3"/>
                      <a:pt x="8010" y="322"/>
                      <a:pt x="8004" y="946"/>
                    </a:cubicBezTo>
                    <a:cubicBezTo>
                      <a:pt x="7999" y="1470"/>
                      <a:pt x="7929" y="8910"/>
                      <a:pt x="7929" y="8910"/>
                    </a:cubicBezTo>
                    <a:cubicBezTo>
                      <a:pt x="7929" y="8910"/>
                      <a:pt x="7499" y="8974"/>
                      <a:pt x="7399" y="8974"/>
                    </a:cubicBezTo>
                    <a:cubicBezTo>
                      <a:pt x="7399" y="8974"/>
                      <a:pt x="5801" y="2575"/>
                      <a:pt x="5675" y="1884"/>
                    </a:cubicBezTo>
                    <a:cubicBezTo>
                      <a:pt x="5460" y="700"/>
                      <a:pt x="3262" y="854"/>
                      <a:pt x="3420" y="2122"/>
                    </a:cubicBezTo>
                    <a:cubicBezTo>
                      <a:pt x="3487" y="2667"/>
                      <a:pt x="4637" y="9621"/>
                      <a:pt x="4637" y="9621"/>
                    </a:cubicBezTo>
                    <a:lnTo>
                      <a:pt x="4100" y="9812"/>
                    </a:lnTo>
                    <a:cubicBezTo>
                      <a:pt x="4100" y="9812"/>
                      <a:pt x="2546" y="6213"/>
                      <a:pt x="2124" y="5128"/>
                    </a:cubicBezTo>
                    <a:cubicBezTo>
                      <a:pt x="1683" y="3995"/>
                      <a:pt x="-325" y="4416"/>
                      <a:pt x="45" y="5576"/>
                    </a:cubicBezTo>
                    <a:cubicBezTo>
                      <a:pt x="204" y="6073"/>
                      <a:pt x="930" y="9056"/>
                      <a:pt x="1691" y="11289"/>
                    </a:cubicBezTo>
                    <a:cubicBezTo>
                      <a:pt x="1612" y="16115"/>
                      <a:pt x="3291" y="17160"/>
                      <a:pt x="3675" y="19027"/>
                    </a:cubicBezTo>
                    <a:cubicBezTo>
                      <a:pt x="3899" y="20117"/>
                      <a:pt x="3791" y="21598"/>
                      <a:pt x="3791" y="21598"/>
                    </a:cubicBezTo>
                    <a:lnTo>
                      <a:pt x="13296" y="21598"/>
                    </a:lnTo>
                    <a:cubicBezTo>
                      <a:pt x="13296" y="18355"/>
                      <a:pt x="17266" y="16479"/>
                      <a:pt x="18181" y="15015"/>
                    </a:cubicBezTo>
                    <a:cubicBezTo>
                      <a:pt x="18213" y="14964"/>
                      <a:pt x="19620" y="12585"/>
                      <a:pt x="20198" y="11608"/>
                    </a:cubicBezTo>
                    <a:cubicBezTo>
                      <a:pt x="20356" y="11341"/>
                      <a:pt x="20444" y="11057"/>
                      <a:pt x="20458" y="10768"/>
                    </a:cubicBezTo>
                    <a:cubicBezTo>
                      <a:pt x="20485" y="10213"/>
                      <a:pt x="20558" y="9282"/>
                      <a:pt x="20735" y="9028"/>
                    </a:cubicBezTo>
                    <a:cubicBezTo>
                      <a:pt x="21275" y="8248"/>
                      <a:pt x="21229" y="7659"/>
                      <a:pt x="19813" y="7927"/>
                    </a:cubicBezTo>
                    <a:cubicBezTo>
                      <a:pt x="18121" y="8247"/>
                      <a:pt x="17427" y="10409"/>
                      <a:pt x="17427" y="10409"/>
                    </a:cubicBezTo>
                    <a:lnTo>
                      <a:pt x="16041" y="12125"/>
                    </a:lnTo>
                    <a:lnTo>
                      <a:pt x="15280" y="12313"/>
                    </a:lnTo>
                    <a:lnTo>
                      <a:pt x="14521" y="9417"/>
                    </a:lnTo>
                    <a:cubicBezTo>
                      <a:pt x="14521" y="9417"/>
                      <a:pt x="14899" y="2984"/>
                      <a:pt x="15008" y="1961"/>
                    </a:cubicBezTo>
                    <a:cubicBezTo>
                      <a:pt x="15120" y="912"/>
                      <a:pt x="13017" y="708"/>
                      <a:pt x="12778" y="1791"/>
                    </a:cubicBezTo>
                    <a:cubicBezTo>
                      <a:pt x="12639" y="2422"/>
                      <a:pt x="11563" y="7848"/>
                      <a:pt x="11333" y="8824"/>
                    </a:cubicBezTo>
                    <a:lnTo>
                      <a:pt x="10797" y="8800"/>
                    </a:lnTo>
                    <a:cubicBezTo>
                      <a:pt x="10797" y="8800"/>
                      <a:pt x="10538" y="1503"/>
                      <a:pt x="10513" y="956"/>
                    </a:cubicBezTo>
                    <a:cubicBezTo>
                      <a:pt x="10483" y="313"/>
                      <a:pt x="9859" y="-2"/>
                      <a:pt x="92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405" name="Rectangle"/>
              <p:cNvSpPr/>
              <p:nvPr/>
            </p:nvSpPr>
            <p:spPr>
              <a:xfrm rot="20793752">
                <a:off x="1134552" y="150204"/>
                <a:ext cx="1270001" cy="329149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</p:grpSp>
      </p:grpSp>
      <p:sp>
        <p:nvSpPr>
          <p:cNvPr id="421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422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423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24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" name="2017">
            <a:extLst>
              <a:ext uri="{FF2B5EF4-FFF2-40B4-BE49-F238E27FC236}">
                <a16:creationId xmlns:a16="http://schemas.microsoft.com/office/drawing/2014/main" id="{5C90BA0F-EAD2-A446-B81E-A3A31C61CDC9}"/>
              </a:ext>
            </a:extLst>
          </p:cNvPr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26" name="2018">
            <a:extLst>
              <a:ext uri="{FF2B5EF4-FFF2-40B4-BE49-F238E27FC236}">
                <a16:creationId xmlns:a16="http://schemas.microsoft.com/office/drawing/2014/main" id="{D0F7C104-FAE7-7740-BE74-15A9B51F11E1}"/>
              </a:ext>
            </a:extLst>
          </p:cNvPr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27" name="2019">
            <a:extLst>
              <a:ext uri="{FF2B5EF4-FFF2-40B4-BE49-F238E27FC236}">
                <a16:creationId xmlns:a16="http://schemas.microsoft.com/office/drawing/2014/main" id="{3A03E17B-0FF8-6B4B-B0A1-15EFEFD0AF98}"/>
              </a:ext>
            </a:extLst>
          </p:cNvPr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grpSp>
        <p:nvGrpSpPr>
          <p:cNvPr id="28" name="Group">
            <a:extLst>
              <a:ext uri="{FF2B5EF4-FFF2-40B4-BE49-F238E27FC236}">
                <a16:creationId xmlns:a16="http://schemas.microsoft.com/office/drawing/2014/main" id="{7AFE6E44-71BB-D042-A4FC-843000E690F9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9" name="Paint Bucket">
              <a:extLst>
                <a:ext uri="{FF2B5EF4-FFF2-40B4-BE49-F238E27FC236}">
                  <a16:creationId xmlns:a16="http://schemas.microsoft.com/office/drawing/2014/main" id="{F2C5788B-0B69-C943-8604-918AB183CF7D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0" name="Square">
              <a:extLst>
                <a:ext uri="{FF2B5EF4-FFF2-40B4-BE49-F238E27FC236}">
                  <a16:creationId xmlns:a16="http://schemas.microsoft.com/office/drawing/2014/main" id="{546735F0-E444-C14D-AFDF-FE3E64941DEE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1" name="Group">
            <a:extLst>
              <a:ext uri="{FF2B5EF4-FFF2-40B4-BE49-F238E27FC236}">
                <a16:creationId xmlns:a16="http://schemas.microsoft.com/office/drawing/2014/main" id="{F32D7353-D53F-6348-9BD3-256C157BB6AD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32" name="Paint Bucket">
              <a:extLst>
                <a:ext uri="{FF2B5EF4-FFF2-40B4-BE49-F238E27FC236}">
                  <a16:creationId xmlns:a16="http://schemas.microsoft.com/office/drawing/2014/main" id="{44DE0DB3-C229-8942-88F4-061D3024880F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3" name="Square">
              <a:extLst>
                <a:ext uri="{FF2B5EF4-FFF2-40B4-BE49-F238E27FC236}">
                  <a16:creationId xmlns:a16="http://schemas.microsoft.com/office/drawing/2014/main" id="{BF3E9B5A-8C9A-C94B-9662-A9146145A741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4" name="Group">
            <a:extLst>
              <a:ext uri="{FF2B5EF4-FFF2-40B4-BE49-F238E27FC236}">
                <a16:creationId xmlns:a16="http://schemas.microsoft.com/office/drawing/2014/main" id="{EA5053D2-9CB8-DD4A-8EDC-CC4893A33734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5" name="Paint Bucket">
              <a:extLst>
                <a:ext uri="{FF2B5EF4-FFF2-40B4-BE49-F238E27FC236}">
                  <a16:creationId xmlns:a16="http://schemas.microsoft.com/office/drawing/2014/main" id="{6ADBFB68-737A-B145-8FF4-353F209317AE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6" name="Square">
              <a:extLst>
                <a:ext uri="{FF2B5EF4-FFF2-40B4-BE49-F238E27FC236}">
                  <a16:creationId xmlns:a16="http://schemas.microsoft.com/office/drawing/2014/main" id="{4DB30BAC-8840-5348-BF02-3E125AA84655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7" name="2017">
            <a:extLst>
              <a:ext uri="{FF2B5EF4-FFF2-40B4-BE49-F238E27FC236}">
                <a16:creationId xmlns:a16="http://schemas.microsoft.com/office/drawing/2014/main" id="{A3D311F5-D77C-0642-8C02-6F4395B96167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38" name="2018">
            <a:extLst>
              <a:ext uri="{FF2B5EF4-FFF2-40B4-BE49-F238E27FC236}">
                <a16:creationId xmlns:a16="http://schemas.microsoft.com/office/drawing/2014/main" id="{AEDBDCA8-3064-744E-A3CC-529A68354683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39" name="2019">
            <a:extLst>
              <a:ext uri="{FF2B5EF4-FFF2-40B4-BE49-F238E27FC236}">
                <a16:creationId xmlns:a16="http://schemas.microsoft.com/office/drawing/2014/main" id="{A7A1B55B-D39A-364F-9F40-788827D121E9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42" name="Bucketing/Binning">
            <a:extLst>
              <a:ext uri="{FF2B5EF4-FFF2-40B4-BE49-F238E27FC236}">
                <a16:creationId xmlns:a16="http://schemas.microsoft.com/office/drawing/2014/main" id="{6F3DD585-7586-D94F-B3C3-20FE65542CA9}"/>
              </a:ext>
            </a:extLst>
          </p:cNvPr>
          <p:cNvSpPr txBox="1">
            <a:spLocks/>
          </p:cNvSpPr>
          <p:nvPr/>
        </p:nvSpPr>
        <p:spPr>
          <a:xfrm>
            <a:off x="952500" y="254000"/>
            <a:ext cx="11099800" cy="9023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5pPr>
            <a:lvl6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6pPr>
            <a:lvl7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7pPr>
            <a:lvl8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8pPr>
            <a:lvl9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9pPr>
          </a:lstStyle>
          <a:p>
            <a:pPr hangingPunct="1"/>
            <a:r>
              <a:rPr lang="en-US"/>
              <a:t>Bucketizing/Binning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Rectangle"/>
          <p:cNvSpPr/>
          <p:nvPr/>
        </p:nvSpPr>
        <p:spPr>
          <a:xfrm>
            <a:off x="1714500" y="4303414"/>
            <a:ext cx="9474746" cy="4370587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73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474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475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76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80" name="dict"/>
          <p:cNvSpPr txBox="1"/>
          <p:nvPr/>
        </p:nvSpPr>
        <p:spPr>
          <a:xfrm>
            <a:off x="1783258" y="4406874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  <p:grpSp>
        <p:nvGrpSpPr>
          <p:cNvPr id="52" name="Group">
            <a:extLst>
              <a:ext uri="{FF2B5EF4-FFF2-40B4-BE49-F238E27FC236}">
                <a16:creationId xmlns:a16="http://schemas.microsoft.com/office/drawing/2014/main" id="{2F792CCE-0066-8D45-BA94-0F6F607005CB}"/>
              </a:ext>
            </a:extLst>
          </p:cNvPr>
          <p:cNvGrpSpPr/>
          <p:nvPr/>
        </p:nvGrpSpPr>
        <p:grpSpPr>
          <a:xfrm rot="18756013">
            <a:off x="5512090" y="3881779"/>
            <a:ext cx="4550815" cy="950227"/>
            <a:chOff x="0" y="0"/>
            <a:chExt cx="4550813" cy="950226"/>
          </a:xfrm>
        </p:grpSpPr>
        <p:sp>
          <p:nvSpPr>
            <p:cNvPr id="53" name="Rectangle">
              <a:extLst>
                <a:ext uri="{FF2B5EF4-FFF2-40B4-BE49-F238E27FC236}">
                  <a16:creationId xmlns:a16="http://schemas.microsoft.com/office/drawing/2014/main" id="{8F1D2ABA-033D-F441-9439-DB4E820C3F94}"/>
                </a:ext>
              </a:extLst>
            </p:cNvPr>
            <p:cNvSpPr/>
            <p:nvPr/>
          </p:nvSpPr>
          <p:spPr>
            <a:xfrm>
              <a:off x="0" y="289904"/>
              <a:ext cx="2659956" cy="435660"/>
            </a:xfrm>
            <a:prstGeom prst="rect">
              <a:avLst/>
            </a:prstGeom>
            <a:solidFill>
              <a:schemeClr val="accent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54" name="2019 | 95mph | ...">
              <a:extLst>
                <a:ext uri="{FF2B5EF4-FFF2-40B4-BE49-F238E27FC236}">
                  <a16:creationId xmlns:a16="http://schemas.microsoft.com/office/drawing/2014/main" id="{3B10024C-3EC4-6945-A152-CCA5B1F10B27}"/>
                </a:ext>
              </a:extLst>
            </p:cNvPr>
            <p:cNvSpPr txBox="1"/>
            <p:nvPr/>
          </p:nvSpPr>
          <p:spPr>
            <a:xfrm>
              <a:off x="281616" y="271774"/>
              <a:ext cx="2096727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rPr lang="en-US" dirty="0"/>
                <a:t>LEC002</a:t>
              </a:r>
              <a:r>
                <a:rPr dirty="0"/>
                <a:t> | </a:t>
              </a:r>
              <a:r>
                <a:rPr lang="en-US" dirty="0"/>
                <a:t>18</a:t>
              </a:r>
              <a:r>
                <a:rPr dirty="0"/>
                <a:t> | ...</a:t>
              </a:r>
            </a:p>
          </p:txBody>
        </p:sp>
        <p:grpSp>
          <p:nvGrpSpPr>
            <p:cNvPr id="55" name="Group">
              <a:extLst>
                <a:ext uri="{FF2B5EF4-FFF2-40B4-BE49-F238E27FC236}">
                  <a16:creationId xmlns:a16="http://schemas.microsoft.com/office/drawing/2014/main" id="{E52FB170-9321-4F46-9690-A39CB6CC6A05}"/>
                </a:ext>
              </a:extLst>
            </p:cNvPr>
            <p:cNvGrpSpPr/>
            <p:nvPr/>
          </p:nvGrpSpPr>
          <p:grpSpPr>
            <a:xfrm>
              <a:off x="2125399" y="0"/>
              <a:ext cx="2425414" cy="950226"/>
              <a:chOff x="0" y="0"/>
              <a:chExt cx="2425412" cy="950225"/>
            </a:xfrm>
          </p:grpSpPr>
          <p:sp>
            <p:nvSpPr>
              <p:cNvPr id="56" name="Hand">
                <a:extLst>
                  <a:ext uri="{FF2B5EF4-FFF2-40B4-BE49-F238E27FC236}">
                    <a16:creationId xmlns:a16="http://schemas.microsoft.com/office/drawing/2014/main" id="{D7234AFB-BDAE-A748-B52A-EEA61A5BC331}"/>
                  </a:ext>
                </a:extLst>
              </p:cNvPr>
              <p:cNvSpPr/>
              <p:nvPr/>
            </p:nvSpPr>
            <p:spPr>
              <a:xfrm rot="15663801">
                <a:off x="226086" y="-89119"/>
                <a:ext cx="784451" cy="1128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54" h="21598" extrusionOk="0">
                    <a:moveTo>
                      <a:pt x="9241" y="0"/>
                    </a:moveTo>
                    <a:cubicBezTo>
                      <a:pt x="8623" y="3"/>
                      <a:pt x="8010" y="322"/>
                      <a:pt x="8004" y="946"/>
                    </a:cubicBezTo>
                    <a:cubicBezTo>
                      <a:pt x="7999" y="1470"/>
                      <a:pt x="7929" y="8910"/>
                      <a:pt x="7929" y="8910"/>
                    </a:cubicBezTo>
                    <a:cubicBezTo>
                      <a:pt x="7929" y="8910"/>
                      <a:pt x="7499" y="8974"/>
                      <a:pt x="7399" y="8974"/>
                    </a:cubicBezTo>
                    <a:cubicBezTo>
                      <a:pt x="7399" y="8974"/>
                      <a:pt x="5801" y="2575"/>
                      <a:pt x="5675" y="1884"/>
                    </a:cubicBezTo>
                    <a:cubicBezTo>
                      <a:pt x="5460" y="700"/>
                      <a:pt x="3262" y="854"/>
                      <a:pt x="3420" y="2122"/>
                    </a:cubicBezTo>
                    <a:cubicBezTo>
                      <a:pt x="3487" y="2667"/>
                      <a:pt x="4637" y="9621"/>
                      <a:pt x="4637" y="9621"/>
                    </a:cubicBezTo>
                    <a:lnTo>
                      <a:pt x="4100" y="9812"/>
                    </a:lnTo>
                    <a:cubicBezTo>
                      <a:pt x="4100" y="9812"/>
                      <a:pt x="2546" y="6213"/>
                      <a:pt x="2124" y="5128"/>
                    </a:cubicBezTo>
                    <a:cubicBezTo>
                      <a:pt x="1683" y="3995"/>
                      <a:pt x="-325" y="4416"/>
                      <a:pt x="45" y="5576"/>
                    </a:cubicBezTo>
                    <a:cubicBezTo>
                      <a:pt x="204" y="6073"/>
                      <a:pt x="930" y="9056"/>
                      <a:pt x="1691" y="11289"/>
                    </a:cubicBezTo>
                    <a:cubicBezTo>
                      <a:pt x="1612" y="16115"/>
                      <a:pt x="3291" y="17160"/>
                      <a:pt x="3675" y="19027"/>
                    </a:cubicBezTo>
                    <a:cubicBezTo>
                      <a:pt x="3899" y="20117"/>
                      <a:pt x="3791" y="21598"/>
                      <a:pt x="3791" y="21598"/>
                    </a:cubicBezTo>
                    <a:lnTo>
                      <a:pt x="13296" y="21598"/>
                    </a:lnTo>
                    <a:cubicBezTo>
                      <a:pt x="13296" y="18355"/>
                      <a:pt x="17266" y="16479"/>
                      <a:pt x="18181" y="15015"/>
                    </a:cubicBezTo>
                    <a:cubicBezTo>
                      <a:pt x="18213" y="14964"/>
                      <a:pt x="19620" y="12585"/>
                      <a:pt x="20198" y="11608"/>
                    </a:cubicBezTo>
                    <a:cubicBezTo>
                      <a:pt x="20356" y="11341"/>
                      <a:pt x="20444" y="11057"/>
                      <a:pt x="20458" y="10768"/>
                    </a:cubicBezTo>
                    <a:cubicBezTo>
                      <a:pt x="20485" y="10213"/>
                      <a:pt x="20558" y="9282"/>
                      <a:pt x="20735" y="9028"/>
                    </a:cubicBezTo>
                    <a:cubicBezTo>
                      <a:pt x="21275" y="8248"/>
                      <a:pt x="21229" y="7659"/>
                      <a:pt x="19813" y="7927"/>
                    </a:cubicBezTo>
                    <a:cubicBezTo>
                      <a:pt x="18121" y="8247"/>
                      <a:pt x="17427" y="10409"/>
                      <a:pt x="17427" y="10409"/>
                    </a:cubicBezTo>
                    <a:lnTo>
                      <a:pt x="16041" y="12125"/>
                    </a:lnTo>
                    <a:lnTo>
                      <a:pt x="15280" y="12313"/>
                    </a:lnTo>
                    <a:lnTo>
                      <a:pt x="14521" y="9417"/>
                    </a:lnTo>
                    <a:cubicBezTo>
                      <a:pt x="14521" y="9417"/>
                      <a:pt x="14899" y="2984"/>
                      <a:pt x="15008" y="1961"/>
                    </a:cubicBezTo>
                    <a:cubicBezTo>
                      <a:pt x="15120" y="912"/>
                      <a:pt x="13017" y="708"/>
                      <a:pt x="12778" y="1791"/>
                    </a:cubicBezTo>
                    <a:cubicBezTo>
                      <a:pt x="12639" y="2422"/>
                      <a:pt x="11563" y="7848"/>
                      <a:pt x="11333" y="8824"/>
                    </a:cubicBezTo>
                    <a:lnTo>
                      <a:pt x="10797" y="8800"/>
                    </a:lnTo>
                    <a:cubicBezTo>
                      <a:pt x="10797" y="8800"/>
                      <a:pt x="10538" y="1503"/>
                      <a:pt x="10513" y="956"/>
                    </a:cubicBezTo>
                    <a:cubicBezTo>
                      <a:pt x="10483" y="313"/>
                      <a:pt x="9859" y="-2"/>
                      <a:pt x="92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57" name="Rectangle">
                <a:extLst>
                  <a:ext uri="{FF2B5EF4-FFF2-40B4-BE49-F238E27FC236}">
                    <a16:creationId xmlns:a16="http://schemas.microsoft.com/office/drawing/2014/main" id="{EFD449C7-9785-7645-8146-BEB0F62FF7F1}"/>
                  </a:ext>
                </a:extLst>
              </p:cNvPr>
              <p:cNvSpPr/>
              <p:nvPr/>
            </p:nvSpPr>
            <p:spPr>
              <a:xfrm rot="20793752">
                <a:off x="1134552" y="150204"/>
                <a:ext cx="1270001" cy="329149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</p:grpSp>
      </p:grpSp>
      <p:sp>
        <p:nvSpPr>
          <p:cNvPr id="58" name="2017">
            <a:extLst>
              <a:ext uri="{FF2B5EF4-FFF2-40B4-BE49-F238E27FC236}">
                <a16:creationId xmlns:a16="http://schemas.microsoft.com/office/drawing/2014/main" id="{9D3C64A2-3794-9D4A-87B1-50D548679F1D}"/>
              </a:ext>
            </a:extLst>
          </p:cNvPr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59" name="2018">
            <a:extLst>
              <a:ext uri="{FF2B5EF4-FFF2-40B4-BE49-F238E27FC236}">
                <a16:creationId xmlns:a16="http://schemas.microsoft.com/office/drawing/2014/main" id="{980F9708-24CB-8048-846D-BAE24CAFF567}"/>
              </a:ext>
            </a:extLst>
          </p:cNvPr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60" name="2019">
            <a:extLst>
              <a:ext uri="{FF2B5EF4-FFF2-40B4-BE49-F238E27FC236}">
                <a16:creationId xmlns:a16="http://schemas.microsoft.com/office/drawing/2014/main" id="{2400312C-4283-1F4E-98A0-6F08C837F0C0}"/>
              </a:ext>
            </a:extLst>
          </p:cNvPr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grpSp>
        <p:nvGrpSpPr>
          <p:cNvPr id="61" name="Group">
            <a:extLst>
              <a:ext uri="{FF2B5EF4-FFF2-40B4-BE49-F238E27FC236}">
                <a16:creationId xmlns:a16="http://schemas.microsoft.com/office/drawing/2014/main" id="{B9149E36-7C66-F945-97A3-FE11C742AB9B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62" name="Paint Bucket">
              <a:extLst>
                <a:ext uri="{FF2B5EF4-FFF2-40B4-BE49-F238E27FC236}">
                  <a16:creationId xmlns:a16="http://schemas.microsoft.com/office/drawing/2014/main" id="{DF9DF202-6E57-D544-9F85-2E83B2152A4F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63" name="Square">
              <a:extLst>
                <a:ext uri="{FF2B5EF4-FFF2-40B4-BE49-F238E27FC236}">
                  <a16:creationId xmlns:a16="http://schemas.microsoft.com/office/drawing/2014/main" id="{648243F4-2DFF-AE46-A994-1E964F413CC9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64" name="Group">
            <a:extLst>
              <a:ext uri="{FF2B5EF4-FFF2-40B4-BE49-F238E27FC236}">
                <a16:creationId xmlns:a16="http://schemas.microsoft.com/office/drawing/2014/main" id="{83BB3CC7-3A49-FF46-B29A-6EFAC9B226D9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65" name="Paint Bucket">
              <a:extLst>
                <a:ext uri="{FF2B5EF4-FFF2-40B4-BE49-F238E27FC236}">
                  <a16:creationId xmlns:a16="http://schemas.microsoft.com/office/drawing/2014/main" id="{4159967B-5603-2445-82D4-1A754032C8B9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66" name="Square">
              <a:extLst>
                <a:ext uri="{FF2B5EF4-FFF2-40B4-BE49-F238E27FC236}">
                  <a16:creationId xmlns:a16="http://schemas.microsoft.com/office/drawing/2014/main" id="{618C3FC9-014F-EA46-91AA-6B4AF2AB926E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67" name="Group">
            <a:extLst>
              <a:ext uri="{FF2B5EF4-FFF2-40B4-BE49-F238E27FC236}">
                <a16:creationId xmlns:a16="http://schemas.microsoft.com/office/drawing/2014/main" id="{CC7F88DC-FD7A-5449-80C9-283F6BCA546F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68" name="Paint Bucket">
              <a:extLst>
                <a:ext uri="{FF2B5EF4-FFF2-40B4-BE49-F238E27FC236}">
                  <a16:creationId xmlns:a16="http://schemas.microsoft.com/office/drawing/2014/main" id="{DC24688C-2CEC-D345-B3A0-47651E22D09C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69" name="Square">
              <a:extLst>
                <a:ext uri="{FF2B5EF4-FFF2-40B4-BE49-F238E27FC236}">
                  <a16:creationId xmlns:a16="http://schemas.microsoft.com/office/drawing/2014/main" id="{9BBC8EE3-37A3-8545-87E7-AB7E5B0C3F1E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70" name="2017">
            <a:extLst>
              <a:ext uri="{FF2B5EF4-FFF2-40B4-BE49-F238E27FC236}">
                <a16:creationId xmlns:a16="http://schemas.microsoft.com/office/drawing/2014/main" id="{4540642D-92D3-004B-9576-361EC3A584EF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71" name="2018">
            <a:extLst>
              <a:ext uri="{FF2B5EF4-FFF2-40B4-BE49-F238E27FC236}">
                <a16:creationId xmlns:a16="http://schemas.microsoft.com/office/drawing/2014/main" id="{1F08C59B-9559-B64D-A2E1-338A780C48C8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72" name="2019">
            <a:extLst>
              <a:ext uri="{FF2B5EF4-FFF2-40B4-BE49-F238E27FC236}">
                <a16:creationId xmlns:a16="http://schemas.microsoft.com/office/drawing/2014/main" id="{853BBC12-2C56-3A4F-886C-757E30091E43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75" name="Bucketing/Binning">
            <a:extLst>
              <a:ext uri="{FF2B5EF4-FFF2-40B4-BE49-F238E27FC236}">
                <a16:creationId xmlns:a16="http://schemas.microsoft.com/office/drawing/2014/main" id="{9558DF38-BA6D-7343-9A0D-2ABFA470D5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Bins with lists and dic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Bins with lists and dicts</a:t>
            </a:r>
          </a:p>
        </p:txBody>
      </p:sp>
      <p:sp>
        <p:nvSpPr>
          <p:cNvPr id="483" name="all data"/>
          <p:cNvSpPr txBox="1"/>
          <p:nvPr/>
        </p:nvSpPr>
        <p:spPr>
          <a:xfrm>
            <a:off x="1725637" y="3526482"/>
            <a:ext cx="9797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data</a:t>
            </a:r>
          </a:p>
        </p:txBody>
      </p:sp>
      <p:sp>
        <p:nvSpPr>
          <p:cNvPr id="484" name="rows = […"/>
          <p:cNvSpPr txBox="1"/>
          <p:nvPr/>
        </p:nvSpPr>
        <p:spPr>
          <a:xfrm>
            <a:off x="845393" y="4406643"/>
            <a:ext cx="4321696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dirty="0"/>
              <a:t>rows = 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"LEC001”</a:t>
            </a:r>
            <a:r>
              <a:rPr dirty="0"/>
              <a:t>, </a:t>
            </a:r>
            <a:r>
              <a:rPr lang="en-US" dirty="0"/>
              <a:t>19</a:t>
            </a:r>
            <a:r>
              <a:rPr dirty="0"/>
              <a:t>, </a:t>
            </a:r>
            <a:r>
              <a:rPr lang="en-US" dirty="0"/>
              <a:t>”CS”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”LEC002”, 18, “</a:t>
            </a:r>
            <a:r>
              <a:rPr lang="en-US" dirty="0" err="1"/>
              <a:t>Eng</a:t>
            </a:r>
            <a:r>
              <a:rPr lang="en-US" dirty="0"/>
              <a:t>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”LEC002”, 21, “Econ”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[</a:t>
            </a:r>
            <a:r>
              <a:rPr lang="en-US" dirty="0"/>
              <a:t>”LEC003”</a:t>
            </a:r>
            <a:r>
              <a:rPr dirty="0"/>
              <a:t>, </a:t>
            </a:r>
            <a:r>
              <a:rPr lang="en-US" dirty="0"/>
              <a:t>25</a:t>
            </a:r>
            <a:r>
              <a:rPr dirty="0"/>
              <a:t>, </a:t>
            </a:r>
            <a:r>
              <a:rPr lang="en-US" dirty="0"/>
              <a:t>”Stat”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</a:t>
            </a:r>
            <a:r>
              <a:rPr dirty="0"/>
              <a:t>,</a:t>
            </a:r>
            <a:r>
              <a:rPr lang="en-US" dirty="0"/>
              <a:t> </a:t>
            </a:r>
            <a:r>
              <a:rPr dirty="0"/>
              <a:t>, </a:t>
            </a:r>
            <a:r>
              <a:rPr lang="en-US" dirty="0"/>
              <a:t>”DS”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[</a:t>
            </a:r>
            <a:r>
              <a:rPr lang="en-US" dirty="0"/>
              <a:t>”LEC003”</a:t>
            </a:r>
            <a:r>
              <a:rPr dirty="0"/>
              <a:t>, , </a:t>
            </a:r>
            <a:r>
              <a:rPr lang="en-US" dirty="0"/>
              <a:t>”DS”</a:t>
            </a:r>
            <a:r>
              <a:rPr dirty="0"/>
              <a:t>],</a:t>
            </a:r>
          </a:p>
          <a:p>
            <a:pPr algn="l"/>
            <a:r>
              <a:rPr dirty="0"/>
              <a:t>]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Bins with lists and dic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Bins with lists and dicts</a:t>
            </a:r>
          </a:p>
        </p:txBody>
      </p:sp>
      <p:sp>
        <p:nvSpPr>
          <p:cNvPr id="487" name="all data"/>
          <p:cNvSpPr txBox="1"/>
          <p:nvPr/>
        </p:nvSpPr>
        <p:spPr>
          <a:xfrm>
            <a:off x="1725637" y="3526482"/>
            <a:ext cx="9797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data</a:t>
            </a:r>
          </a:p>
        </p:txBody>
      </p:sp>
      <p:sp>
        <p:nvSpPr>
          <p:cNvPr id="7" name="rows = […">
            <a:extLst>
              <a:ext uri="{FF2B5EF4-FFF2-40B4-BE49-F238E27FC236}">
                <a16:creationId xmlns:a16="http://schemas.microsoft.com/office/drawing/2014/main" id="{D8F240C0-5D53-4A43-BD8E-8C1A4A47AE3D}"/>
              </a:ext>
            </a:extLst>
          </p:cNvPr>
          <p:cNvSpPr txBox="1"/>
          <p:nvPr/>
        </p:nvSpPr>
        <p:spPr>
          <a:xfrm>
            <a:off x="845393" y="4406643"/>
            <a:ext cx="4321696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dirty="0"/>
              <a:t>rows = 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"LEC001”</a:t>
            </a:r>
            <a:r>
              <a:rPr dirty="0"/>
              <a:t>, </a:t>
            </a:r>
            <a:r>
              <a:rPr lang="en-US" dirty="0"/>
              <a:t>19</a:t>
            </a:r>
            <a:r>
              <a:rPr dirty="0"/>
              <a:t>, </a:t>
            </a:r>
            <a:r>
              <a:rPr lang="en-US" dirty="0"/>
              <a:t>”CS”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”LEC002”, 18, “</a:t>
            </a:r>
            <a:r>
              <a:rPr lang="en-US" dirty="0" err="1"/>
              <a:t>Eng</a:t>
            </a:r>
            <a:r>
              <a:rPr lang="en-US" dirty="0"/>
              <a:t>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”LEC002”, 21, “Econ”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[</a:t>
            </a:r>
            <a:r>
              <a:rPr lang="en-US" dirty="0"/>
              <a:t>”LEC003”</a:t>
            </a:r>
            <a:r>
              <a:rPr dirty="0"/>
              <a:t>, </a:t>
            </a:r>
            <a:r>
              <a:rPr lang="en-US" dirty="0"/>
              <a:t>25</a:t>
            </a:r>
            <a:r>
              <a:rPr dirty="0"/>
              <a:t>, </a:t>
            </a:r>
            <a:r>
              <a:rPr lang="en-US" dirty="0"/>
              <a:t>”Stat”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</a:t>
            </a:r>
            <a:r>
              <a:rPr dirty="0"/>
              <a:t>,</a:t>
            </a:r>
            <a:r>
              <a:rPr lang="en-US" dirty="0"/>
              <a:t> </a:t>
            </a:r>
            <a:r>
              <a:rPr dirty="0"/>
              <a:t>, </a:t>
            </a:r>
            <a:r>
              <a:rPr lang="en-US" dirty="0"/>
              <a:t>”DS”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[</a:t>
            </a:r>
            <a:r>
              <a:rPr lang="en-US" dirty="0"/>
              <a:t>”LEC003”</a:t>
            </a:r>
            <a:r>
              <a:rPr dirty="0"/>
              <a:t>, , </a:t>
            </a:r>
            <a:r>
              <a:rPr lang="en-US" dirty="0"/>
              <a:t>”DS”</a:t>
            </a:r>
            <a:r>
              <a:rPr dirty="0"/>
              <a:t>],</a:t>
            </a:r>
          </a:p>
          <a:p>
            <a:pPr algn="l"/>
            <a:r>
              <a:rPr dirty="0"/>
              <a:t>]</a:t>
            </a:r>
          </a:p>
        </p:txBody>
      </p:sp>
      <p:sp>
        <p:nvSpPr>
          <p:cNvPr id="8" name="Arrow">
            <a:extLst>
              <a:ext uri="{FF2B5EF4-FFF2-40B4-BE49-F238E27FC236}">
                <a16:creationId xmlns:a16="http://schemas.microsoft.com/office/drawing/2014/main" id="{B288B86D-E6E4-ED46-82EB-E92BA893E2D1}"/>
              </a:ext>
            </a:extLst>
          </p:cNvPr>
          <p:cNvSpPr/>
          <p:nvPr/>
        </p:nvSpPr>
        <p:spPr>
          <a:xfrm>
            <a:off x="5167089" y="510540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" name="bins = {…">
            <a:extLst>
              <a:ext uri="{FF2B5EF4-FFF2-40B4-BE49-F238E27FC236}">
                <a16:creationId xmlns:a16="http://schemas.microsoft.com/office/drawing/2014/main" id="{1AAEEEE1-D6FF-3046-9885-E57042918239}"/>
              </a:ext>
            </a:extLst>
          </p:cNvPr>
          <p:cNvSpPr txBox="1"/>
          <p:nvPr/>
        </p:nvSpPr>
        <p:spPr>
          <a:xfrm>
            <a:off x="6120580" y="3298648"/>
            <a:ext cx="4549322" cy="5273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dirty="0"/>
              <a:t>bins = {</a:t>
            </a:r>
          </a:p>
          <a:p>
            <a:pPr algn="l"/>
            <a:r>
              <a:rPr dirty="0"/>
              <a:t>    </a:t>
            </a:r>
            <a:r>
              <a:rPr lang="en-US" dirty="0"/>
              <a:t>”LEC001”</a:t>
            </a:r>
            <a:r>
              <a:rPr dirty="0"/>
              <a:t>: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["LEC001”, 19, ”CS”],</a:t>
            </a:r>
            <a:endParaRPr dirty="0"/>
          </a:p>
          <a:p>
            <a:pPr algn="l"/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   ]</a:t>
            </a:r>
            <a:r>
              <a:rPr dirty="0"/>
              <a:t>,</a:t>
            </a:r>
          </a:p>
          <a:p>
            <a:pPr algn="l"/>
            <a:r>
              <a:rPr dirty="0"/>
              <a:t>    </a:t>
            </a:r>
            <a:r>
              <a:rPr lang="en-US" dirty="0"/>
              <a:t>”LEC002”</a:t>
            </a:r>
            <a:r>
              <a:rPr dirty="0"/>
              <a:t>: </a:t>
            </a:r>
            <a:r>
              <a:rPr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18, “</a:t>
            </a:r>
            <a:r>
              <a:rPr lang="en-US" dirty="0" err="1"/>
              <a:t>Eng</a:t>
            </a:r>
            <a:r>
              <a:rPr lang="en-US" dirty="0"/>
              <a:t>”],</a:t>
            </a:r>
            <a:endParaRPr dirty="0"/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21, “Econ”],</a:t>
            </a:r>
            <a:endParaRPr dirty="0"/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, ”DS”],</a:t>
            </a:r>
            <a:endParaRPr dirty="0"/>
          </a:p>
          <a:p>
            <a:pPr algn="l"/>
            <a:r>
              <a:rPr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    ]</a:t>
            </a:r>
            <a:r>
              <a:rPr dirty="0"/>
              <a:t>,</a:t>
            </a:r>
          </a:p>
          <a:p>
            <a:pPr algn="l"/>
            <a:r>
              <a:rPr dirty="0"/>
              <a:t>    </a:t>
            </a:r>
            <a:r>
              <a:rPr lang="en-US" dirty="0"/>
              <a:t>”LEC003”</a:t>
            </a:r>
            <a:r>
              <a:rPr dirty="0"/>
              <a:t>: </a:t>
            </a:r>
            <a:r>
              <a:rPr dirty="0">
                <a:solidFill>
                  <a:schemeClr val="accent1"/>
                </a:solidFill>
              </a:rPr>
              <a:t>[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</a:t>
            </a:r>
            <a:r>
              <a:rPr lang="en-US" dirty="0"/>
              <a:t>       [”LEC003”, 25, ”Stat”],</a:t>
            </a:r>
            <a:endParaRPr dirty="0"/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</a:t>
            </a:r>
            <a:r>
              <a:rPr lang="en-US" dirty="0"/>
              <a:t>       [”LEC003”, , ”DS”],</a:t>
            </a:r>
            <a:endParaRPr dirty="0"/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]</a:t>
            </a:r>
          </a:p>
          <a:p>
            <a:pPr algn="l"/>
            <a:r>
              <a:rPr dirty="0"/>
              <a:t>}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Bins with lists and dic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Bins with lists and dicts</a:t>
            </a:r>
          </a:p>
        </p:txBody>
      </p:sp>
      <p:sp>
        <p:nvSpPr>
          <p:cNvPr id="493" name="all data"/>
          <p:cNvSpPr txBox="1"/>
          <p:nvPr/>
        </p:nvSpPr>
        <p:spPr>
          <a:xfrm>
            <a:off x="1725637" y="3526482"/>
            <a:ext cx="9797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data</a:t>
            </a:r>
          </a:p>
        </p:txBody>
      </p:sp>
      <p:sp>
        <p:nvSpPr>
          <p:cNvPr id="496" name="Arrow"/>
          <p:cNvSpPr/>
          <p:nvPr/>
        </p:nvSpPr>
        <p:spPr>
          <a:xfrm>
            <a:off x="5008835" y="510540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" name="rows = […">
            <a:extLst>
              <a:ext uri="{FF2B5EF4-FFF2-40B4-BE49-F238E27FC236}">
                <a16:creationId xmlns:a16="http://schemas.microsoft.com/office/drawing/2014/main" id="{194625F9-AA63-424B-8BB6-CF7EA217C594}"/>
              </a:ext>
            </a:extLst>
          </p:cNvPr>
          <p:cNvSpPr txBox="1"/>
          <p:nvPr/>
        </p:nvSpPr>
        <p:spPr>
          <a:xfrm>
            <a:off x="845393" y="4406643"/>
            <a:ext cx="4321696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dirty="0"/>
              <a:t>rows = 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"LEC001”</a:t>
            </a:r>
            <a:r>
              <a:rPr dirty="0"/>
              <a:t>, </a:t>
            </a:r>
            <a:r>
              <a:rPr lang="en-US" dirty="0"/>
              <a:t>19</a:t>
            </a:r>
            <a:r>
              <a:rPr dirty="0"/>
              <a:t>, </a:t>
            </a:r>
            <a:r>
              <a:rPr lang="en-US" dirty="0"/>
              <a:t>”CS”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”LEC002”, 18, “</a:t>
            </a:r>
            <a:r>
              <a:rPr lang="en-US" dirty="0" err="1"/>
              <a:t>Eng</a:t>
            </a:r>
            <a:r>
              <a:rPr lang="en-US" dirty="0"/>
              <a:t>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”LEC002”, 21, “Econ”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[</a:t>
            </a:r>
            <a:r>
              <a:rPr lang="en-US" dirty="0"/>
              <a:t>”LEC003”</a:t>
            </a:r>
            <a:r>
              <a:rPr dirty="0"/>
              <a:t>, </a:t>
            </a:r>
            <a:r>
              <a:rPr lang="en-US" dirty="0"/>
              <a:t>25</a:t>
            </a:r>
            <a:r>
              <a:rPr dirty="0"/>
              <a:t>, </a:t>
            </a:r>
            <a:r>
              <a:rPr lang="en-US" dirty="0"/>
              <a:t>”Stat”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</a:t>
            </a:r>
            <a:r>
              <a:rPr dirty="0"/>
              <a:t>,</a:t>
            </a:r>
            <a:r>
              <a:rPr lang="en-US" dirty="0"/>
              <a:t> </a:t>
            </a:r>
            <a:r>
              <a:rPr dirty="0"/>
              <a:t>, </a:t>
            </a:r>
            <a:r>
              <a:rPr lang="en-US" dirty="0"/>
              <a:t>”DS”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[</a:t>
            </a:r>
            <a:r>
              <a:rPr lang="en-US" dirty="0"/>
              <a:t>”LEC003”</a:t>
            </a:r>
            <a:r>
              <a:rPr dirty="0"/>
              <a:t>, , </a:t>
            </a:r>
            <a:r>
              <a:rPr lang="en-US" dirty="0"/>
              <a:t>”DS”</a:t>
            </a:r>
            <a:r>
              <a:rPr dirty="0"/>
              <a:t>],</a:t>
            </a:r>
          </a:p>
          <a:p>
            <a:pPr algn="l"/>
            <a:r>
              <a:rPr dirty="0"/>
              <a:t>]</a:t>
            </a:r>
          </a:p>
        </p:txBody>
      </p:sp>
      <p:sp>
        <p:nvSpPr>
          <p:cNvPr id="15" name="Arrow">
            <a:extLst>
              <a:ext uri="{FF2B5EF4-FFF2-40B4-BE49-F238E27FC236}">
                <a16:creationId xmlns:a16="http://schemas.microsoft.com/office/drawing/2014/main" id="{12454BE2-33F0-D349-B523-64C918A19644}"/>
              </a:ext>
            </a:extLst>
          </p:cNvPr>
          <p:cNvSpPr/>
          <p:nvPr/>
        </p:nvSpPr>
        <p:spPr>
          <a:xfrm>
            <a:off x="10638229" y="3983683"/>
            <a:ext cx="862162" cy="771724"/>
          </a:xfrm>
          <a:prstGeom prst="rightArrow">
            <a:avLst>
              <a:gd name="adj1" fmla="val 31936"/>
              <a:gd name="adj2" fmla="val 52067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" name="Arrow">
            <a:extLst>
              <a:ext uri="{FF2B5EF4-FFF2-40B4-BE49-F238E27FC236}">
                <a16:creationId xmlns:a16="http://schemas.microsoft.com/office/drawing/2014/main" id="{AC9DCD73-C5FD-2648-BC94-3897A61F48F5}"/>
              </a:ext>
            </a:extLst>
          </p:cNvPr>
          <p:cNvSpPr/>
          <p:nvPr/>
        </p:nvSpPr>
        <p:spPr>
          <a:xfrm>
            <a:off x="10638229" y="5439321"/>
            <a:ext cx="862162" cy="771724"/>
          </a:xfrm>
          <a:prstGeom prst="rightArrow">
            <a:avLst>
              <a:gd name="adj1" fmla="val 31936"/>
              <a:gd name="adj2" fmla="val 52067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" name="Arrow">
            <a:extLst>
              <a:ext uri="{FF2B5EF4-FFF2-40B4-BE49-F238E27FC236}">
                <a16:creationId xmlns:a16="http://schemas.microsoft.com/office/drawing/2014/main" id="{81EC8454-B071-2A4C-895F-7C2AFB50386B}"/>
              </a:ext>
            </a:extLst>
          </p:cNvPr>
          <p:cNvSpPr/>
          <p:nvPr/>
        </p:nvSpPr>
        <p:spPr>
          <a:xfrm>
            <a:off x="10638229" y="7090321"/>
            <a:ext cx="862162" cy="771724"/>
          </a:xfrm>
          <a:prstGeom prst="rightArrow">
            <a:avLst>
              <a:gd name="adj1" fmla="val 31936"/>
              <a:gd name="adj2" fmla="val 52067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" name="median 123">
            <a:extLst>
              <a:ext uri="{FF2B5EF4-FFF2-40B4-BE49-F238E27FC236}">
                <a16:creationId xmlns:a16="http://schemas.microsoft.com/office/drawing/2014/main" id="{161A04BC-ED57-9B4F-9BBB-8B04248CBB7C}"/>
              </a:ext>
            </a:extLst>
          </p:cNvPr>
          <p:cNvSpPr txBox="1"/>
          <p:nvPr/>
        </p:nvSpPr>
        <p:spPr>
          <a:xfrm>
            <a:off x="11623393" y="4133583"/>
            <a:ext cx="89287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rPr lang="en-US" dirty="0"/>
              <a:t>avg</a:t>
            </a:r>
            <a:r>
              <a:rPr dirty="0"/>
              <a:t> </a:t>
            </a:r>
            <a:r>
              <a:rPr lang="en-US" dirty="0"/>
              <a:t>19</a:t>
            </a:r>
            <a:endParaRPr dirty="0"/>
          </a:p>
        </p:txBody>
      </p:sp>
      <p:sp>
        <p:nvSpPr>
          <p:cNvPr id="19" name="median 130">
            <a:extLst>
              <a:ext uri="{FF2B5EF4-FFF2-40B4-BE49-F238E27FC236}">
                <a16:creationId xmlns:a16="http://schemas.microsoft.com/office/drawing/2014/main" id="{B19A476F-EA0B-9E4E-A8A0-788047E520C0}"/>
              </a:ext>
            </a:extLst>
          </p:cNvPr>
          <p:cNvSpPr txBox="1"/>
          <p:nvPr/>
        </p:nvSpPr>
        <p:spPr>
          <a:xfrm>
            <a:off x="11623393" y="5581383"/>
            <a:ext cx="11140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rPr lang="en-US" dirty="0"/>
              <a:t>avg</a:t>
            </a:r>
            <a:r>
              <a:rPr dirty="0"/>
              <a:t> </a:t>
            </a:r>
            <a:r>
              <a:rPr lang="en-US" dirty="0"/>
              <a:t>19.5</a:t>
            </a:r>
            <a:endParaRPr dirty="0"/>
          </a:p>
        </p:txBody>
      </p:sp>
      <p:sp>
        <p:nvSpPr>
          <p:cNvPr id="20" name="median 150">
            <a:extLst>
              <a:ext uri="{FF2B5EF4-FFF2-40B4-BE49-F238E27FC236}">
                <a16:creationId xmlns:a16="http://schemas.microsoft.com/office/drawing/2014/main" id="{2F0680AF-A3F7-5848-9011-3388E2E08804}"/>
              </a:ext>
            </a:extLst>
          </p:cNvPr>
          <p:cNvSpPr txBox="1"/>
          <p:nvPr/>
        </p:nvSpPr>
        <p:spPr>
          <a:xfrm>
            <a:off x="11623393" y="7232383"/>
            <a:ext cx="89287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rPr lang="en-US" dirty="0"/>
              <a:t>avg</a:t>
            </a:r>
            <a:r>
              <a:rPr dirty="0"/>
              <a:t> </a:t>
            </a:r>
            <a:r>
              <a:rPr lang="en-US" dirty="0"/>
              <a:t>25</a:t>
            </a:r>
            <a:endParaRPr dirty="0"/>
          </a:p>
        </p:txBody>
      </p:sp>
      <p:sp>
        <p:nvSpPr>
          <p:cNvPr id="21" name="bins = {…">
            <a:extLst>
              <a:ext uri="{FF2B5EF4-FFF2-40B4-BE49-F238E27FC236}">
                <a16:creationId xmlns:a16="http://schemas.microsoft.com/office/drawing/2014/main" id="{C8DCB5B6-FA26-964C-9D1B-8831A5ACC8BC}"/>
              </a:ext>
            </a:extLst>
          </p:cNvPr>
          <p:cNvSpPr txBox="1"/>
          <p:nvPr/>
        </p:nvSpPr>
        <p:spPr>
          <a:xfrm>
            <a:off x="6120580" y="3298648"/>
            <a:ext cx="4549322" cy="5273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dirty="0"/>
              <a:t>bins = {</a:t>
            </a:r>
          </a:p>
          <a:p>
            <a:pPr algn="l"/>
            <a:r>
              <a:rPr dirty="0"/>
              <a:t>    </a:t>
            </a:r>
            <a:r>
              <a:rPr lang="en-US" dirty="0"/>
              <a:t>”LEC001”</a:t>
            </a:r>
            <a:r>
              <a:rPr dirty="0"/>
              <a:t>: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["LEC001”, 19, ”CS”],</a:t>
            </a:r>
            <a:endParaRPr dirty="0"/>
          </a:p>
          <a:p>
            <a:pPr algn="l"/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   ]</a:t>
            </a:r>
            <a:r>
              <a:rPr dirty="0"/>
              <a:t>,</a:t>
            </a:r>
          </a:p>
          <a:p>
            <a:pPr algn="l"/>
            <a:r>
              <a:rPr dirty="0"/>
              <a:t>    </a:t>
            </a:r>
            <a:r>
              <a:rPr lang="en-US" dirty="0"/>
              <a:t>”LEC002”</a:t>
            </a:r>
            <a:r>
              <a:rPr dirty="0"/>
              <a:t>: </a:t>
            </a:r>
            <a:r>
              <a:rPr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18, “</a:t>
            </a:r>
            <a:r>
              <a:rPr lang="en-US" dirty="0" err="1"/>
              <a:t>Eng</a:t>
            </a:r>
            <a:r>
              <a:rPr lang="en-US" dirty="0"/>
              <a:t>”],</a:t>
            </a:r>
            <a:endParaRPr dirty="0"/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21, “Econ”],</a:t>
            </a:r>
            <a:endParaRPr dirty="0"/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, ”DS”],</a:t>
            </a:r>
            <a:endParaRPr dirty="0"/>
          </a:p>
          <a:p>
            <a:pPr algn="l"/>
            <a:r>
              <a:rPr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    ]</a:t>
            </a:r>
            <a:r>
              <a:rPr dirty="0"/>
              <a:t>,</a:t>
            </a:r>
          </a:p>
          <a:p>
            <a:pPr algn="l"/>
            <a:r>
              <a:rPr dirty="0"/>
              <a:t>    </a:t>
            </a:r>
            <a:r>
              <a:rPr lang="en-US" dirty="0"/>
              <a:t>”LEC003”</a:t>
            </a:r>
            <a:r>
              <a:rPr dirty="0"/>
              <a:t>: </a:t>
            </a:r>
            <a:r>
              <a:rPr dirty="0">
                <a:solidFill>
                  <a:schemeClr val="accent1"/>
                </a:solidFill>
              </a:rPr>
              <a:t>[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</a:t>
            </a:r>
            <a:r>
              <a:rPr lang="en-US" dirty="0"/>
              <a:t>       [”LEC003”, 25, ”Stat”],</a:t>
            </a:r>
            <a:endParaRPr dirty="0"/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</a:t>
            </a:r>
            <a:r>
              <a:rPr lang="en-US" dirty="0"/>
              <a:t>       [”LEC003”, , ”DS”],</a:t>
            </a:r>
            <a:endParaRPr dirty="0"/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]</a:t>
            </a:r>
          </a:p>
          <a:p>
            <a:pPr algn="l"/>
            <a:r>
              <a:rPr dirty="0"/>
              <a:t>}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Demo 1: Median Tornado Speed per Yea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dirty="0"/>
              <a:t>Demo 1: </a:t>
            </a:r>
            <a:r>
              <a:rPr lang="en-US" dirty="0"/>
              <a:t>Average</a:t>
            </a:r>
            <a:r>
              <a:rPr dirty="0"/>
              <a:t> </a:t>
            </a:r>
            <a:r>
              <a:rPr lang="en-US" dirty="0"/>
              <a:t>Age</a:t>
            </a:r>
            <a:r>
              <a:rPr dirty="0"/>
              <a:t> per </a:t>
            </a:r>
            <a:r>
              <a:rPr lang="en-US" dirty="0"/>
              <a:t>Section</a:t>
            </a:r>
            <a:endParaRPr dirty="0"/>
          </a:p>
        </p:txBody>
      </p:sp>
      <p:sp>
        <p:nvSpPr>
          <p:cNvPr id="505" name="Goal: print median speed of tornados for each year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Goal: print </a:t>
            </a:r>
            <a:r>
              <a:rPr lang="en-US" b="1" dirty="0"/>
              <a:t>average</a:t>
            </a:r>
            <a:r>
              <a:rPr b="1" dirty="0"/>
              <a:t> </a:t>
            </a:r>
            <a:r>
              <a:rPr lang="en-US" b="1" dirty="0"/>
              <a:t>age</a:t>
            </a:r>
            <a:r>
              <a:rPr dirty="0"/>
              <a:t> of </a:t>
            </a:r>
            <a:r>
              <a:rPr lang="en-US" dirty="0"/>
              <a:t>students</a:t>
            </a:r>
            <a:r>
              <a:rPr dirty="0"/>
              <a:t> </a:t>
            </a:r>
            <a:r>
              <a:rPr lang="en-US" dirty="0"/>
              <a:t>in</a:t>
            </a:r>
            <a:r>
              <a:rPr dirty="0"/>
              <a:t> each </a:t>
            </a:r>
            <a:r>
              <a:rPr lang="en-US" dirty="0"/>
              <a:t>section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Input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CS220 Information survey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Output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Average age</a:t>
            </a:r>
            <a:r>
              <a:rPr dirty="0"/>
              <a:t> within each </a:t>
            </a:r>
            <a:r>
              <a:rPr lang="en-US" dirty="0"/>
              <a:t>section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Example</a:t>
            </a:r>
            <a:r>
              <a:rPr dirty="0"/>
              <a:t>:</a:t>
            </a:r>
            <a:br>
              <a:rPr dirty="0"/>
            </a:br>
            <a:br>
              <a:rPr sz="2800" b="1" dirty="0"/>
            </a:br>
            <a:r>
              <a:rPr lang="en-US" sz="2800" b="1" dirty="0"/>
              <a:t>SEC001</a:t>
            </a:r>
            <a:r>
              <a:rPr sz="2800" b="1" dirty="0"/>
              <a:t>: </a:t>
            </a:r>
            <a:r>
              <a:rPr lang="en-US" sz="2800" b="1" dirty="0"/>
              <a:t>19</a:t>
            </a:r>
            <a:br>
              <a:rPr sz="2800" b="1" dirty="0"/>
            </a:br>
            <a:r>
              <a:rPr lang="en-US" sz="2800" b="1" dirty="0"/>
              <a:t>SEC002</a:t>
            </a:r>
            <a:r>
              <a:rPr sz="2800" b="1" dirty="0"/>
              <a:t>: </a:t>
            </a:r>
            <a:r>
              <a:rPr lang="en-US" sz="2800" b="1" dirty="0"/>
              <a:t>19.5</a:t>
            </a:r>
            <a:br>
              <a:rPr sz="2800" b="1" dirty="0"/>
            </a:br>
            <a:r>
              <a:rPr lang="en-US" sz="2800" b="1" dirty="0"/>
              <a:t>SEC003</a:t>
            </a:r>
            <a:r>
              <a:rPr sz="2800" b="1" dirty="0"/>
              <a:t>: </a:t>
            </a:r>
            <a:r>
              <a:rPr lang="en-US" sz="2800" b="1" dirty="0"/>
              <a:t>25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508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Dictionary Ops</a:t>
            </a:r>
          </a:p>
          <a:p>
            <a:pPr marL="0" lvl="5" indent="0">
              <a:buSzTx/>
              <a:buNone/>
            </a:pPr>
            <a:r>
              <a:t>Binning (dict of list)</a:t>
            </a:r>
          </a:p>
          <a:p>
            <a:pPr marL="0" lvl="5" indent="0">
              <a:buSzTx/>
              <a:buNone/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Table Representation (list of dict)</a:t>
            </a:r>
          </a:p>
          <a:p>
            <a:pPr marL="0" indent="0">
              <a:buSzTx/>
              <a:buNone/>
            </a:pPr>
            <a:r>
              <a:t>Probability Tables and Markov Chains (dict of dict)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Table Represent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Table Representation</a:t>
            </a:r>
          </a:p>
        </p:txBody>
      </p:sp>
      <p:graphicFrame>
        <p:nvGraphicFramePr>
          <p:cNvPr id="511" name="Table"/>
          <p:cNvGraphicFramePr/>
          <p:nvPr/>
        </p:nvGraphicFramePr>
        <p:xfrm>
          <a:off x="3835400" y="2209800"/>
          <a:ext cx="5334000" cy="1818776"/>
        </p:xfrm>
        <a:graphic>
          <a:graphicData uri="http://schemas.openxmlformats.org/drawingml/2006/table">
            <a:tbl>
              <a:tblPr firstRow="1">
                <a:tableStyleId>{2708684C-4D16-4618-839F-0558EEFCDFE6}</a:tableStyleId>
              </a:tblPr>
              <a:tblGrid>
                <a:gridCol w="177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4694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x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Alice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30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Bob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Cindy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-2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12" name="header = [“name”, “x”, “y”]…"/>
          <p:cNvSpPr txBox="1"/>
          <p:nvPr/>
        </p:nvSpPr>
        <p:spPr>
          <a:xfrm>
            <a:off x="724768" y="5996433"/>
            <a:ext cx="4808985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header = [“name”, “x”, “y”]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rows = 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[“Alice”, 30, 20],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[“Bob”,   5,  11],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[“Cindy”, -2, 50],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513" name="Line"/>
          <p:cNvSpPr/>
          <p:nvPr/>
        </p:nvSpPr>
        <p:spPr>
          <a:xfrm flipH="1">
            <a:off x="3705274" y="4313121"/>
            <a:ext cx="932544" cy="1327732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14" name="list of list representation"/>
          <p:cNvSpPr txBox="1"/>
          <p:nvPr/>
        </p:nvSpPr>
        <p:spPr>
          <a:xfrm>
            <a:off x="862037" y="4419599"/>
            <a:ext cx="31273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 representation</a:t>
            </a:r>
          </a:p>
        </p:txBody>
      </p:sp>
      <p:sp>
        <p:nvSpPr>
          <p:cNvPr id="515" name="list of dict representation"/>
          <p:cNvSpPr txBox="1"/>
          <p:nvPr/>
        </p:nvSpPr>
        <p:spPr>
          <a:xfrm>
            <a:off x="9001149" y="4419599"/>
            <a:ext cx="32321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dict representation</a:t>
            </a:r>
          </a:p>
        </p:txBody>
      </p:sp>
      <p:sp>
        <p:nvSpPr>
          <p:cNvPr id="516" name="Line"/>
          <p:cNvSpPr/>
          <p:nvPr/>
        </p:nvSpPr>
        <p:spPr>
          <a:xfrm>
            <a:off x="8193817" y="4349058"/>
            <a:ext cx="1260060" cy="1260060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17" name="[…"/>
          <p:cNvSpPr txBox="1"/>
          <p:nvPr/>
        </p:nvSpPr>
        <p:spPr>
          <a:xfrm>
            <a:off x="6604868" y="5907146"/>
            <a:ext cx="6219651" cy="17953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name”:“Alice</a:t>
            </a:r>
            <a:r>
              <a:rPr dirty="0"/>
              <a:t>”, “x”:30, “y</a:t>
            </a:r>
            <a:r>
              <a:t>”:20},</a:t>
            </a:r>
            <a:endParaRPr dirty="0"/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name”:“Bob</a:t>
            </a:r>
            <a:r>
              <a:rPr dirty="0"/>
              <a:t>”,   “x”:5,  “y”:11},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name”:“Cindy</a:t>
            </a:r>
            <a:r>
              <a:rPr dirty="0"/>
              <a:t>”, “x”:-2, “y”:50},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]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Table Represent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Table Representation</a:t>
            </a:r>
          </a:p>
        </p:txBody>
      </p:sp>
      <p:graphicFrame>
        <p:nvGraphicFramePr>
          <p:cNvPr id="520" name="Table"/>
          <p:cNvGraphicFramePr/>
          <p:nvPr/>
        </p:nvGraphicFramePr>
        <p:xfrm>
          <a:off x="3835400" y="2209800"/>
          <a:ext cx="5334000" cy="1818776"/>
        </p:xfrm>
        <a:graphic>
          <a:graphicData uri="http://schemas.openxmlformats.org/drawingml/2006/table">
            <a:tbl>
              <a:tblPr firstRow="1">
                <a:tableStyleId>{2708684C-4D16-4618-839F-0558EEFCDFE6}</a:tableStyleId>
              </a:tblPr>
              <a:tblGrid>
                <a:gridCol w="177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4694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x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Alice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30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Bob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Cindy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-2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21" name="header = [“name”, “x”, “y”]…"/>
          <p:cNvSpPr txBox="1"/>
          <p:nvPr/>
        </p:nvSpPr>
        <p:spPr>
          <a:xfrm>
            <a:off x="724768" y="5996433"/>
            <a:ext cx="4808985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header = [“name”, “x”, “y”]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rows = 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[“Alice”, 30, 20],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[“Bob”,   5,  11],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[“Cindy”, -2,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50</a:t>
            </a:r>
            <a:r>
              <a:t>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522" name="Line"/>
          <p:cNvSpPr/>
          <p:nvPr/>
        </p:nvSpPr>
        <p:spPr>
          <a:xfrm flipH="1">
            <a:off x="3705274" y="4313121"/>
            <a:ext cx="932544" cy="1327732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3" name="list of list representation"/>
          <p:cNvSpPr txBox="1"/>
          <p:nvPr/>
        </p:nvSpPr>
        <p:spPr>
          <a:xfrm>
            <a:off x="862037" y="4419599"/>
            <a:ext cx="31273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 representation</a:t>
            </a:r>
          </a:p>
        </p:txBody>
      </p:sp>
      <p:sp>
        <p:nvSpPr>
          <p:cNvPr id="524" name="list of dict representation"/>
          <p:cNvSpPr txBox="1"/>
          <p:nvPr/>
        </p:nvSpPr>
        <p:spPr>
          <a:xfrm>
            <a:off x="9001149" y="4419599"/>
            <a:ext cx="32321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dict representation</a:t>
            </a:r>
          </a:p>
        </p:txBody>
      </p:sp>
      <p:sp>
        <p:nvSpPr>
          <p:cNvPr id="525" name="Line"/>
          <p:cNvSpPr/>
          <p:nvPr/>
        </p:nvSpPr>
        <p:spPr>
          <a:xfrm>
            <a:off x="8193817" y="4349058"/>
            <a:ext cx="1260060" cy="1260060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6" name="[…"/>
          <p:cNvSpPr txBox="1"/>
          <p:nvPr/>
        </p:nvSpPr>
        <p:spPr>
          <a:xfrm>
            <a:off x="6604868" y="5907146"/>
            <a:ext cx="6219651" cy="17953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name”:“Alice</a:t>
            </a:r>
            <a:r>
              <a:rPr dirty="0"/>
              <a:t>”, “x”:30, “y”:20},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name”:“Bob</a:t>
            </a:r>
            <a:r>
              <a:rPr dirty="0"/>
              <a:t>”,   “x”:5,  “y”:11},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name”:“Cindy</a:t>
            </a:r>
            <a:r>
              <a:rPr dirty="0"/>
              <a:t>”, “x”:-2, “y”: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50</a:t>
            </a:r>
            <a:r>
              <a:rPr dirty="0"/>
              <a:t>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]</a:t>
            </a:r>
          </a:p>
        </p:txBody>
      </p:sp>
      <p:sp>
        <p:nvSpPr>
          <p:cNvPr id="527" name="rows[2][header.index(“y”)]"/>
          <p:cNvSpPr txBox="1"/>
          <p:nvPr/>
        </p:nvSpPr>
        <p:spPr>
          <a:xfrm>
            <a:off x="524123" y="8434815"/>
            <a:ext cx="4869955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rows[2][header.index(“y”)]</a:t>
            </a:r>
          </a:p>
        </p:txBody>
      </p:sp>
      <p:sp>
        <p:nvSpPr>
          <p:cNvPr id="528" name="rows[2][“y”]"/>
          <p:cNvSpPr txBox="1"/>
          <p:nvPr/>
        </p:nvSpPr>
        <p:spPr>
          <a:xfrm>
            <a:off x="8609254" y="8434815"/>
            <a:ext cx="230921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rows[2][“y”]</a:t>
            </a:r>
          </a:p>
        </p:txBody>
      </p:sp>
      <p:sp>
        <p:nvSpPr>
          <p:cNvPr id="529" name="Oval"/>
          <p:cNvSpPr/>
          <p:nvPr/>
        </p:nvSpPr>
        <p:spPr>
          <a:xfrm>
            <a:off x="7810500" y="3586263"/>
            <a:ext cx="966292" cy="423266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0" name="2"/>
          <p:cNvSpPr txBox="1"/>
          <p:nvPr/>
        </p:nvSpPr>
        <p:spPr>
          <a:xfrm>
            <a:off x="742950" y="732789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31" name="Line"/>
          <p:cNvSpPr/>
          <p:nvPr/>
        </p:nvSpPr>
        <p:spPr>
          <a:xfrm>
            <a:off x="1079500" y="7556500"/>
            <a:ext cx="283769" cy="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2" name="2"/>
          <p:cNvSpPr txBox="1"/>
          <p:nvPr/>
        </p:nvSpPr>
        <p:spPr>
          <a:xfrm>
            <a:off x="6292850" y="692149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33" name="Line"/>
          <p:cNvSpPr/>
          <p:nvPr/>
        </p:nvSpPr>
        <p:spPr>
          <a:xfrm>
            <a:off x="6629400" y="7150100"/>
            <a:ext cx="283769" cy="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4" name="&quot;y&quot;"/>
          <p:cNvSpPr txBox="1"/>
          <p:nvPr/>
        </p:nvSpPr>
        <p:spPr>
          <a:xfrm>
            <a:off x="11795100" y="7543799"/>
            <a:ext cx="4636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"y"</a:t>
            </a:r>
          </a:p>
        </p:txBody>
      </p:sp>
      <p:sp>
        <p:nvSpPr>
          <p:cNvPr id="535" name="Line"/>
          <p:cNvSpPr/>
          <p:nvPr/>
        </p:nvSpPr>
        <p:spPr>
          <a:xfrm flipV="1">
            <a:off x="12026900" y="7353299"/>
            <a:ext cx="0" cy="22860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6" name="2"/>
          <p:cNvSpPr txBox="1"/>
          <p:nvPr/>
        </p:nvSpPr>
        <p:spPr>
          <a:xfrm>
            <a:off x="3854450" y="792479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37" name="Line"/>
          <p:cNvSpPr/>
          <p:nvPr/>
        </p:nvSpPr>
        <p:spPr>
          <a:xfrm flipV="1">
            <a:off x="3987800" y="7734299"/>
            <a:ext cx="0" cy="22860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Demo 2: Table Transfor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Demo 2: Table Transform</a:t>
            </a:r>
          </a:p>
        </p:txBody>
      </p:sp>
      <p:sp>
        <p:nvSpPr>
          <p:cNvPr id="540" name="Goal: create function that transforms list of lists table           to a list of dicts table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create function that transforms list of lists table</a:t>
            </a:r>
            <a:br/>
            <a:r>
              <a:t>          to a list of dicts table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List of lists (from a CSV)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List of dicts</a:t>
            </a:r>
          </a:p>
          <a:p>
            <a:pPr marL="0" lvl="5" indent="0">
              <a:buSzTx/>
              <a:buNone/>
            </a:pPr>
            <a:r>
              <a:rPr b="1"/>
              <a:t>Example</a:t>
            </a:r>
            <a:r>
              <a:t>:</a:t>
            </a:r>
            <a:br/>
            <a:br>
              <a:rPr sz="2200"/>
            </a:br>
            <a:r>
              <a:rPr sz="2800"/>
              <a:t>&gt;&gt;&gt; header = [“x”,”y”]</a:t>
            </a:r>
            <a:br>
              <a:rPr sz="2800"/>
            </a:br>
            <a:r>
              <a:rPr sz="2800"/>
              <a:t>&gt;&gt;&gt; rows = [</a:t>
            </a:r>
            <a:r>
              <a: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[1,2]</a:t>
            </a:r>
            <a:r>
              <a:rPr sz="2800"/>
              <a:t>, </a:t>
            </a:r>
            <a:r>
              <a:rPr sz="2800">
                <a:solidFill>
                  <a:schemeClr val="accent1"/>
                </a:solidFill>
              </a:rPr>
              <a:t>[3,4]</a:t>
            </a:r>
            <a:r>
              <a:rPr sz="2800"/>
              <a:t>]</a:t>
            </a:r>
            <a:br>
              <a:rPr sz="2800"/>
            </a:br>
            <a:r>
              <a:rPr sz="2800"/>
              <a:t>&gt;&gt;&gt; transform(header, rows)</a:t>
            </a:r>
            <a:br>
              <a:rPr sz="2800"/>
            </a:br>
            <a:r>
              <a:rPr sz="2800"/>
              <a:t>[</a:t>
            </a:r>
            <a:r>
              <a: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{“x”:1, “y”:2}</a:t>
            </a:r>
            <a:r>
              <a:rPr sz="2800"/>
              <a:t>, </a:t>
            </a:r>
            <a:r>
              <a:rPr sz="2800">
                <a:solidFill>
                  <a:schemeClr val="accent1"/>
                </a:solidFill>
              </a:rPr>
              <a:t>{“x”:3, “y”:4}</a:t>
            </a:r>
            <a:r>
              <a:rPr sz="2800"/>
              <a:t>]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40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Dictionary Ops</a:t>
            </a:r>
          </a:p>
          <a:p>
            <a:pPr marL="0" lvl="5" indent="0">
              <a:buSzTx/>
              <a:buNone/>
            </a:pPr>
            <a:r>
              <a:rPr dirty="0"/>
              <a:t>Binning (</a:t>
            </a:r>
            <a:r>
              <a:rPr dirty="0" err="1"/>
              <a:t>dict</a:t>
            </a:r>
            <a:r>
              <a:rPr dirty="0"/>
              <a:t> of list)</a:t>
            </a:r>
          </a:p>
          <a:p>
            <a:pPr marL="0" lvl="5" indent="0">
              <a:buSzTx/>
              <a:buNone/>
            </a:pPr>
            <a:r>
              <a:rPr dirty="0"/>
              <a:t>Table Representation (list of </a:t>
            </a:r>
            <a:r>
              <a:rPr dirty="0" err="1"/>
              <a:t>dict</a:t>
            </a:r>
            <a:r>
              <a:rPr dirty="0"/>
              <a:t>)</a:t>
            </a:r>
          </a:p>
          <a:p>
            <a:pPr marL="0" indent="0">
              <a:buSzTx/>
              <a:buNone/>
            </a:pPr>
            <a:r>
              <a:rPr dirty="0"/>
              <a:t>Probability Tables and Markov Chains (</a:t>
            </a:r>
            <a:r>
              <a:rPr dirty="0" err="1"/>
              <a:t>dict</a:t>
            </a:r>
            <a:r>
              <a:rPr dirty="0"/>
              <a:t> of </a:t>
            </a:r>
            <a:r>
              <a:rPr dirty="0" err="1"/>
              <a:t>dict</a:t>
            </a:r>
            <a:r>
              <a:rPr dirty="0"/>
              <a:t>)</a:t>
            </a:r>
            <a:r>
              <a:rPr lang="en-US" dirty="0"/>
              <a:t> – self-interest study; </a:t>
            </a:r>
            <a:r>
              <a:rPr lang="en-US" dirty="0">
                <a:solidFill>
                  <a:srgbClr val="FF0000"/>
                </a:solidFill>
              </a:rPr>
              <a:t>not required for quizzes and exams</a:t>
            </a:r>
            <a:endParaRPr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Today's Outline</a:t>
            </a:r>
          </a:p>
        </p:txBody>
      </p:sp>
      <p:sp>
        <p:nvSpPr>
          <p:cNvPr id="543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Dictionary Ops</a:t>
            </a:r>
          </a:p>
          <a:p>
            <a:pPr marL="0" lvl="5" indent="0">
              <a:buSzTx/>
              <a:buNone/>
            </a:pPr>
            <a:r>
              <a:rPr dirty="0"/>
              <a:t>Binning (</a:t>
            </a:r>
            <a:r>
              <a:rPr dirty="0" err="1"/>
              <a:t>dict</a:t>
            </a:r>
            <a:r>
              <a:rPr dirty="0"/>
              <a:t> of list)</a:t>
            </a:r>
          </a:p>
          <a:p>
            <a:pPr marL="0" lvl="5" indent="0">
              <a:buSzTx/>
              <a:buNone/>
            </a:pPr>
            <a:r>
              <a:rPr dirty="0"/>
              <a:t>Table Representation (list of </a:t>
            </a:r>
            <a:r>
              <a:rPr dirty="0" err="1"/>
              <a:t>dict</a:t>
            </a:r>
            <a:r>
              <a:rPr dirty="0"/>
              <a:t>)</a:t>
            </a:r>
          </a:p>
          <a:p>
            <a:pPr marL="0" indent="0">
              <a:buSzTx/>
              <a:buNone/>
            </a:pP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Probability Tables and Markov Chains (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dict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of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dict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) </a:t>
            </a:r>
            <a:r>
              <a:rPr lang="en-US" dirty="0"/>
              <a:t>– self-interest study; </a:t>
            </a:r>
            <a:r>
              <a:rPr lang="en-US" dirty="0">
                <a:solidFill>
                  <a:srgbClr val="FF0000"/>
                </a:solidFill>
              </a:rPr>
              <a:t>not required for quizzes and exams</a:t>
            </a:r>
          </a:p>
          <a:p>
            <a:pPr marL="0" indent="0">
              <a:buSzTx/>
              <a:buNone/>
            </a:pP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 - </a:t>
            </a:r>
            <a:r>
              <a:rPr dirty="0"/>
              <a:t>Demo 3: Letter Frequency</a:t>
            </a:r>
          </a:p>
        </p:txBody>
      </p:sp>
      <p:sp>
        <p:nvSpPr>
          <p:cNvPr id="546" name="53‡‡†305))6*;4826)4‡.)4‡);806*;48†8…"/>
          <p:cNvSpPr txBox="1"/>
          <p:nvPr/>
        </p:nvSpPr>
        <p:spPr>
          <a:xfrm>
            <a:off x="3106935" y="1752599"/>
            <a:ext cx="9381730" cy="347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53‡‡†305))6*;4826)4‡.)4‡);806*;48†8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¶60))85;;]8*;:‡*8†83(88)5*†;46(;88*96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*?;8)*‡(;485);5*†2:*‡(;4956*2(5*—4)8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¶8*;4069285);)6†8)4‡‡;1(‡9;48081;8:8‡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1;48†85;4)485†528806*81(‡9;48;(88;4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(‡?34;48)4‡;161;:188;‡?;</a:t>
            </a:r>
          </a:p>
        </p:txBody>
      </p:sp>
      <p:pic>
        <p:nvPicPr>
          <p:cNvPr id="54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48" name="can you guess what 8 represents?"/>
          <p:cNvSpPr txBox="1"/>
          <p:nvPr/>
        </p:nvSpPr>
        <p:spPr>
          <a:xfrm>
            <a:off x="5520778" y="6085957"/>
            <a:ext cx="52234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can you guess what 8 represents?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 - </a:t>
            </a:r>
            <a:r>
              <a:rPr dirty="0"/>
              <a:t>Demo 3: Letter Frequency</a:t>
            </a:r>
          </a:p>
        </p:txBody>
      </p:sp>
      <p:sp>
        <p:nvSpPr>
          <p:cNvPr id="551" name="53‡‡†305))6*;4826)4‡.)4‡);806*;48†8…"/>
          <p:cNvSpPr txBox="1"/>
          <p:nvPr/>
        </p:nvSpPr>
        <p:spPr>
          <a:xfrm>
            <a:off x="3106935" y="1752599"/>
            <a:ext cx="9381730" cy="347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53‡‡†305))6*;4826)4‡.)4‡);806*;48†8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¶60))85;;]8*;:‡*8†83(88)5*†;46(;88*96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*?;8)*‡(;485);5*†2:*‡(;4956*2(5*—4)8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¶8*;4069285);)6†8)4‡‡;1(‡9;48081;8:8‡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1;48†85;4)485†528806*81(‡9;48;(88;4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(‡?34;48)4‡;161;:188;‡?;</a:t>
            </a:r>
          </a:p>
        </p:txBody>
      </p:sp>
      <p:pic>
        <p:nvPicPr>
          <p:cNvPr id="55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53" name="https://en.wikipedia.org/wiki/The_Gold-Bug"/>
          <p:cNvSpPr txBox="1"/>
          <p:nvPr/>
        </p:nvSpPr>
        <p:spPr>
          <a:xfrm>
            <a:off x="10383755" y="9251950"/>
            <a:ext cx="2344676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https://en.wikipedia.org/wiki/The_Gold-Bug</a:t>
            </a:r>
          </a:p>
        </p:txBody>
      </p:sp>
      <p:pic>
        <p:nvPicPr>
          <p:cNvPr id="55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4989" y="2703531"/>
            <a:ext cx="8419728" cy="6734138"/>
          </a:xfrm>
          <a:prstGeom prst="rect">
            <a:avLst/>
          </a:prstGeom>
          <a:ln w="12700">
            <a:miter lim="400000"/>
          </a:ln>
        </p:spPr>
      </p:pic>
      <p:sp>
        <p:nvSpPr>
          <p:cNvPr id="555" name="can you guess what 8 represents?"/>
          <p:cNvSpPr txBox="1"/>
          <p:nvPr/>
        </p:nvSpPr>
        <p:spPr>
          <a:xfrm>
            <a:off x="5520778" y="6070600"/>
            <a:ext cx="52234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can you guess what 8 represents?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 - </a:t>
            </a:r>
            <a:r>
              <a:rPr dirty="0"/>
              <a:t>Demo 3: Letter Frequency</a:t>
            </a:r>
          </a:p>
        </p:txBody>
      </p:sp>
      <p:pic>
        <p:nvPicPr>
          <p:cNvPr id="55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211" y="1789131"/>
            <a:ext cx="5386180" cy="4307892"/>
          </a:xfrm>
          <a:prstGeom prst="rect">
            <a:avLst/>
          </a:prstGeom>
          <a:ln w="12700">
            <a:miter lim="400000"/>
          </a:ln>
        </p:spPr>
      </p:pic>
      <p:pic>
        <p:nvPicPr>
          <p:cNvPr id="55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5012" y="1789131"/>
            <a:ext cx="5386180" cy="4307892"/>
          </a:xfrm>
          <a:prstGeom prst="rect">
            <a:avLst/>
          </a:prstGeom>
          <a:ln w="12700">
            <a:miter lim="400000"/>
          </a:ln>
        </p:spPr>
      </p:pic>
      <p:sp>
        <p:nvSpPr>
          <p:cNvPr id="560" name="letters"/>
          <p:cNvSpPr txBox="1"/>
          <p:nvPr/>
        </p:nvSpPr>
        <p:spPr>
          <a:xfrm>
            <a:off x="2893238" y="6362699"/>
            <a:ext cx="11461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letters</a:t>
            </a:r>
          </a:p>
        </p:txBody>
      </p:sp>
      <p:sp>
        <p:nvSpPr>
          <p:cNvPr id="561" name="symbols"/>
          <p:cNvSpPr txBox="1"/>
          <p:nvPr/>
        </p:nvSpPr>
        <p:spPr>
          <a:xfrm>
            <a:off x="8812276" y="6362699"/>
            <a:ext cx="137145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symbols</a:t>
            </a:r>
          </a:p>
        </p:txBody>
      </p:sp>
      <p:sp>
        <p:nvSpPr>
          <p:cNvPr id="562" name="how to compute these?"/>
          <p:cNvSpPr txBox="1"/>
          <p:nvPr/>
        </p:nvSpPr>
        <p:spPr>
          <a:xfrm>
            <a:off x="4988148" y="7378699"/>
            <a:ext cx="302850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how to compute these?</a:t>
            </a:r>
          </a:p>
        </p:txBody>
      </p:sp>
      <p:pic>
        <p:nvPicPr>
          <p:cNvPr id="56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64" name="https://en.wikipedia.org/wiki/The_Gold-Bug"/>
          <p:cNvSpPr txBox="1"/>
          <p:nvPr/>
        </p:nvSpPr>
        <p:spPr>
          <a:xfrm>
            <a:off x="10383755" y="9251950"/>
            <a:ext cx="2344676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https://en.wikipedia.org/wiki/The_Gold-Bug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 - </a:t>
            </a:r>
            <a:r>
              <a:rPr dirty="0"/>
              <a:t>Demo 3: Letter Frequency</a:t>
            </a:r>
          </a:p>
        </p:txBody>
      </p:sp>
      <p:sp>
        <p:nvSpPr>
          <p:cNvPr id="567" name="Goal: if we randomly pick a word in a text, what is the probability that it will be a given letter?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if we randomly pick a word in a text, what is the probability that it will be a given letter?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Plaintext of book (from Project Gutenberg)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The portion of letters in the text that are that letter</a:t>
            </a:r>
          </a:p>
          <a:p>
            <a:pPr marL="0" lvl="5" indent="0">
              <a:buSzTx/>
              <a:buNone/>
            </a:pPr>
            <a:r>
              <a:rPr b="1"/>
              <a:t>Example</a:t>
            </a:r>
            <a:r>
              <a:t>:</a:t>
            </a:r>
            <a:br/>
            <a:br>
              <a:rPr sz="2200" b="1"/>
            </a:br>
            <a:r>
              <a:rPr sz="2200"/>
              <a:t>text: AAAAABBCCC</a:t>
            </a:r>
            <a:br>
              <a:rPr sz="2200" b="1"/>
            </a:br>
            <a:r>
              <a:rPr sz="2200"/>
              <a:t>A: 50%</a:t>
            </a:r>
            <a:br>
              <a:rPr sz="2200"/>
            </a:br>
            <a:r>
              <a:rPr sz="2200"/>
              <a:t>B: 20%</a:t>
            </a:r>
            <a:br>
              <a:rPr sz="2200"/>
            </a:br>
            <a:r>
              <a:rPr sz="2200"/>
              <a:t>C: 30%</a:t>
            </a:r>
          </a:p>
        </p:txBody>
      </p:sp>
      <p:pic>
        <p:nvPicPr>
          <p:cNvPr id="56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69" name="https://en.wikipedia.org/wiki/The_Gold-Bug"/>
          <p:cNvSpPr txBox="1"/>
          <p:nvPr/>
        </p:nvSpPr>
        <p:spPr>
          <a:xfrm>
            <a:off x="10383755" y="9251950"/>
            <a:ext cx="2344676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https://en.wikipedia.org/wiki/The_Gold-Bug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72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“the quick tiger is quiet”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75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th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e quick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ti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ger is quie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t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</p:txBody>
      </p:sp>
      <p:sp>
        <p:nvSpPr>
          <p:cNvPr id="576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graphicFrame>
        <p:nvGraphicFramePr>
          <p:cNvPr id="577" name="Table"/>
          <p:cNvGraphicFramePr/>
          <p:nvPr/>
        </p:nvGraphicFramePr>
        <p:xfrm>
          <a:off x="1016000" y="3434655"/>
          <a:ext cx="5224264" cy="219848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i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80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“the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ick tiger is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iet”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spcBef>
                <a:spcPts val="5500"/>
              </a:spcBef>
              <a:buSzTx/>
              <a:buNone/>
            </a:pPr>
            <a:r>
              <a:t>What letter likely comes after “q” in this text?</a:t>
            </a:r>
          </a:p>
        </p:txBody>
      </p:sp>
      <p:sp>
        <p:nvSpPr>
          <p:cNvPr id="581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graphicFrame>
        <p:nvGraphicFramePr>
          <p:cNvPr id="582" name="Table"/>
          <p:cNvGraphicFramePr/>
          <p:nvPr/>
        </p:nvGraphicFramePr>
        <p:xfrm>
          <a:off x="1016000" y="3434655"/>
          <a:ext cx="5224264" cy="219848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i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83" name="Table"/>
          <p:cNvGraphicFramePr/>
          <p:nvPr/>
        </p:nvGraphicFramePr>
        <p:xfrm>
          <a:off x="1016000" y="6736655"/>
          <a:ext cx="5224264" cy="1492596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100%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84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87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“the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ick tiger is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iet”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spcBef>
                <a:spcPts val="5500"/>
              </a:spcBef>
              <a:buSzTx/>
              <a:buNone/>
            </a:pPr>
            <a:r>
              <a:t>What letter likely comes after “q” in this text?</a:t>
            </a:r>
          </a:p>
        </p:txBody>
      </p:sp>
      <p:graphicFrame>
        <p:nvGraphicFramePr>
          <p:cNvPr id="588" name="Table"/>
          <p:cNvGraphicFramePr/>
          <p:nvPr/>
        </p:nvGraphicFramePr>
        <p:xfrm>
          <a:off x="1016000" y="3434655"/>
          <a:ext cx="5224264" cy="219848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i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89" name="Table"/>
          <p:cNvGraphicFramePr/>
          <p:nvPr/>
        </p:nvGraphicFramePr>
        <p:xfrm>
          <a:off x="1016000" y="6736655"/>
          <a:ext cx="5224264" cy="1492596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100%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90" name="Rectangle"/>
          <p:cNvSpPr/>
          <p:nvPr/>
        </p:nvSpPr>
        <p:spPr>
          <a:xfrm>
            <a:off x="825500" y="1384300"/>
            <a:ext cx="11353800" cy="7559477"/>
          </a:xfrm>
          <a:prstGeom prst="rect">
            <a:avLst/>
          </a:prstGeom>
          <a:solidFill>
            <a:srgbClr val="FFFFFF">
              <a:alpha val="94973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1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592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593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96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“the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ick tiger is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iet”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spcBef>
                <a:spcPts val="5500"/>
              </a:spcBef>
              <a:buSzTx/>
              <a:buNone/>
            </a:pPr>
            <a:r>
              <a:t>What letter likely comes after “q” in this text?</a:t>
            </a:r>
          </a:p>
        </p:txBody>
      </p:sp>
      <p:graphicFrame>
        <p:nvGraphicFramePr>
          <p:cNvPr id="597" name="Table"/>
          <p:cNvGraphicFramePr/>
          <p:nvPr/>
        </p:nvGraphicFramePr>
        <p:xfrm>
          <a:off x="1016000" y="3434655"/>
          <a:ext cx="5224264" cy="219848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i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98" name="Table"/>
          <p:cNvGraphicFramePr/>
          <p:nvPr/>
        </p:nvGraphicFramePr>
        <p:xfrm>
          <a:off x="1016000" y="6736655"/>
          <a:ext cx="5224264" cy="1492596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100%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99" name="Rectangle"/>
          <p:cNvSpPr/>
          <p:nvPr/>
        </p:nvSpPr>
        <p:spPr>
          <a:xfrm>
            <a:off x="825500" y="1384300"/>
            <a:ext cx="11353800" cy="7559477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00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01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02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03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04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05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reation of Empty Dic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Creation of Empty </a:t>
            </a:r>
            <a:r>
              <a:rPr dirty="0" err="1"/>
              <a:t>Dict</a:t>
            </a:r>
            <a:r>
              <a:rPr lang="en-US" dirty="0"/>
              <a:t> - self-review</a:t>
            </a:r>
            <a:endParaRPr dirty="0"/>
          </a:p>
        </p:txBody>
      </p:sp>
      <p:sp>
        <p:nvSpPr>
          <p:cNvPr id="143" name="Non-empty dict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b="1" dirty="0"/>
              <a:t>Non-empty </a:t>
            </a:r>
            <a:r>
              <a:rPr b="1" dirty="0" err="1"/>
              <a:t>dict</a:t>
            </a:r>
            <a:r>
              <a:rPr dirty="0"/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 = {“a”: “alpha”, “b”: “beta”}</a:t>
            </a:r>
          </a:p>
          <a:p>
            <a:pPr marL="0" lvl="5" indent="0">
              <a:buSzTx/>
              <a:buNone/>
            </a:pPr>
            <a:r>
              <a:rPr b="1" dirty="0"/>
              <a:t>Empty </a:t>
            </a:r>
            <a:r>
              <a:rPr b="1" dirty="0" err="1"/>
              <a:t>dict</a:t>
            </a:r>
            <a:r>
              <a:rPr b="1" dirty="0"/>
              <a:t> (way 1)</a:t>
            </a:r>
            <a:r>
              <a:rPr dirty="0"/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 = {}</a:t>
            </a:r>
          </a:p>
          <a:p>
            <a:pPr marL="0" lvl="5" indent="0">
              <a:buSzTx/>
              <a:buNone/>
            </a:pPr>
            <a:r>
              <a:rPr b="1" dirty="0"/>
              <a:t>Empty </a:t>
            </a:r>
            <a:r>
              <a:rPr b="1" dirty="0" err="1"/>
              <a:t>dict</a:t>
            </a:r>
            <a:r>
              <a:rPr b="1" dirty="0"/>
              <a:t> (way 2)</a:t>
            </a:r>
            <a:r>
              <a:rPr dirty="0"/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 = </a:t>
            </a:r>
            <a:r>
              <a:rPr dirty="0" err="1"/>
              <a:t>dict</a:t>
            </a:r>
            <a:r>
              <a:rPr dirty="0"/>
              <a:t>()</a:t>
            </a:r>
            <a:r>
              <a:rPr lang="en-US" dirty="0"/>
              <a:t> </a:t>
            </a:r>
            <a:r>
              <a:rPr lang="en-US" b="1" dirty="0">
                <a:solidFill>
                  <a:srgbClr val="FF0000"/>
                </a:solidFill>
              </a:rPr>
              <a:t># special function called constructor</a:t>
            </a:r>
            <a:endParaRPr b="1" dirty="0"/>
          </a:p>
        </p:txBody>
      </p:sp>
      <p:sp>
        <p:nvSpPr>
          <p:cNvPr id="144" name="similar for lists:    L = list()"/>
          <p:cNvSpPr txBox="1"/>
          <p:nvPr/>
        </p:nvSpPr>
        <p:spPr>
          <a:xfrm>
            <a:off x="952500" y="6687348"/>
            <a:ext cx="400430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similar for lists:    </a:t>
            </a:r>
            <a:r>
              <a:rPr lang="en-US" b="0" dirty="0">
                <a:latin typeface="Courier"/>
                <a:ea typeface="Courier"/>
                <a:cs typeface="Courier"/>
                <a:sym typeface="Courier"/>
              </a:rPr>
              <a:t>L = []</a:t>
            </a:r>
            <a:endParaRPr b="0" dirty="0"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145" name="similar for sets:    s = set()"/>
          <p:cNvSpPr txBox="1"/>
          <p:nvPr/>
        </p:nvSpPr>
        <p:spPr>
          <a:xfrm>
            <a:off x="952500" y="7937436"/>
            <a:ext cx="1039226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similar for sets:    </a:t>
            </a:r>
            <a:r>
              <a:rPr b="0" dirty="0">
                <a:latin typeface="Courier"/>
                <a:ea typeface="Courier"/>
                <a:cs typeface="Courier"/>
                <a:sym typeface="Courier"/>
              </a:rPr>
              <a:t>s = set()</a:t>
            </a:r>
            <a:r>
              <a:rPr lang="en-US" b="0" dirty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# special function called constructor</a:t>
            </a:r>
            <a:endParaRPr b="0" dirty="0"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6" name="similar for lists:    L = list()">
            <a:extLst>
              <a:ext uri="{FF2B5EF4-FFF2-40B4-BE49-F238E27FC236}">
                <a16:creationId xmlns:a16="http://schemas.microsoft.com/office/drawing/2014/main" id="{40C80ADC-2F36-E341-9521-0455CD6128BE}"/>
              </a:ext>
            </a:extLst>
          </p:cNvPr>
          <p:cNvSpPr txBox="1"/>
          <p:nvPr/>
        </p:nvSpPr>
        <p:spPr>
          <a:xfrm>
            <a:off x="952500" y="7345443"/>
            <a:ext cx="10583026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similar for lists:    </a:t>
            </a:r>
            <a:r>
              <a:rPr b="0" dirty="0">
                <a:latin typeface="Courier"/>
                <a:ea typeface="Courier"/>
                <a:cs typeface="Courier"/>
                <a:sym typeface="Courier"/>
              </a:rPr>
              <a:t>L = list()</a:t>
            </a:r>
            <a:r>
              <a:rPr lang="en-US" b="0" dirty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# special function called constructor</a:t>
            </a:r>
            <a:endParaRPr b="0" dirty="0"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08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09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10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11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12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13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14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15" name="probs = {…"/>
          <p:cNvSpPr txBox="1"/>
          <p:nvPr/>
        </p:nvSpPr>
        <p:spPr>
          <a:xfrm>
            <a:off x="907752" y="2228205"/>
            <a:ext cx="1943398" cy="120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16" name="Line"/>
          <p:cNvSpPr/>
          <p:nvPr/>
        </p:nvSpPr>
        <p:spPr>
          <a:xfrm flipH="1" flipV="1">
            <a:off x="2317700" y="2850554"/>
            <a:ext cx="4789340" cy="50939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19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20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21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22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23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24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25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26" name="probs = {…"/>
          <p:cNvSpPr txBox="1"/>
          <p:nvPr/>
        </p:nvSpPr>
        <p:spPr>
          <a:xfrm>
            <a:off x="907752" y="2228205"/>
            <a:ext cx="3589586" cy="26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27" name="Line"/>
          <p:cNvSpPr/>
          <p:nvPr/>
        </p:nvSpPr>
        <p:spPr>
          <a:xfrm flipH="1" flipV="1">
            <a:off x="2199629" y="3321742"/>
            <a:ext cx="4963172" cy="1287462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28" name="Line"/>
          <p:cNvSpPr/>
          <p:nvPr/>
        </p:nvSpPr>
        <p:spPr>
          <a:xfrm flipH="1" flipV="1">
            <a:off x="2311647" y="4086669"/>
            <a:ext cx="4858893" cy="1915864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29" name="Line"/>
          <p:cNvSpPr/>
          <p:nvPr/>
        </p:nvSpPr>
        <p:spPr>
          <a:xfrm flipH="1" flipV="1">
            <a:off x="2261989" y="4646114"/>
            <a:ext cx="4908551" cy="300741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32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33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34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35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36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37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38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39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{“c”: 0.25, “g”: 0.25,</a:t>
            </a:r>
            <a:br/>
            <a:r>
              <a:t>        “s”: 0.25, “e”: 0.25},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42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43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44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45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46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47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48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49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{“c”: 0.25, “g”: 0.25,</a:t>
            </a:r>
            <a:b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</a:b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       “s”: 0.25, “e”: 0.25}</a:t>
            </a:r>
            <a:r>
              <a:t>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50" name="probs[“i”]"/>
          <p:cNvSpPr txBox="1"/>
          <p:nvPr/>
        </p:nvSpPr>
        <p:spPr>
          <a:xfrm>
            <a:off x="1098401" y="6470649"/>
            <a:ext cx="194339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probs[“i”]</a:t>
            </a:r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53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54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55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56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57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58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59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60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{“c”: 0.25, “g”: 0.25,</a:t>
            </a:r>
            <a:b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</a:b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       “s”: 0.25, “e”: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}</a:t>
            </a:r>
            <a:r>
              <a:t>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61" name="probs[“i”][“e”]    0.25…"/>
          <p:cNvSpPr txBox="1"/>
          <p:nvPr/>
        </p:nvSpPr>
        <p:spPr>
          <a:xfrm>
            <a:off x="1098401" y="6470650"/>
            <a:ext cx="4504135" cy="191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probs[“i”]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[“e”]    </a:t>
            </a:r>
            <a:r>
              <a:rPr b="0">
                <a:solidFill>
                  <a:srgbClr val="000000"/>
                </a:solidFill>
              </a:rPr>
              <a:t>0.25</a:t>
            </a:r>
          </a:p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>
              <a:solidFill>
                <a:srgbClr val="000000"/>
              </a:solidFill>
            </a:endParaRPr>
          </a:p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>
              <a:solidFill>
                <a:srgbClr val="000000"/>
              </a:solidFill>
            </a:endParaRPr>
          </a:p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rPr b="0">
                <a:solidFill>
                  <a:srgbClr val="000000"/>
                </a:solidFill>
              </a:rPr>
              <a:t>There is a 25% probability that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the letter following an “i” is an “e”</a:t>
            </a:r>
          </a:p>
        </p:txBody>
      </p:sp>
      <p:sp>
        <p:nvSpPr>
          <p:cNvPr id="662" name="Arrow"/>
          <p:cNvSpPr/>
          <p:nvPr/>
        </p:nvSpPr>
        <p:spPr>
          <a:xfrm>
            <a:off x="4013200" y="6511241"/>
            <a:ext cx="461059" cy="461059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Vocabul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Vocabulary</a:t>
            </a:r>
          </a:p>
        </p:txBody>
      </p:sp>
      <p:sp>
        <p:nvSpPr>
          <p:cNvPr id="665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{“c”: 0.25, “g”: 0.25,</a:t>
            </a:r>
            <a:b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</a:b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       “s”: 0.25, “e”: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}</a:t>
            </a:r>
            <a:r>
              <a:t>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66" name="Callout"/>
          <p:cNvSpPr/>
          <p:nvPr/>
        </p:nvSpPr>
        <p:spPr>
          <a:xfrm>
            <a:off x="711200" y="2222500"/>
            <a:ext cx="6726635" cy="30595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1" y="0"/>
                </a:moveTo>
                <a:cubicBezTo>
                  <a:pt x="219" y="0"/>
                  <a:pt x="0" y="482"/>
                  <a:pt x="0" y="1079"/>
                </a:cubicBezTo>
                <a:lnTo>
                  <a:pt x="0" y="20518"/>
                </a:lnTo>
                <a:cubicBezTo>
                  <a:pt x="0" y="21115"/>
                  <a:pt x="219" y="21600"/>
                  <a:pt x="491" y="21600"/>
                </a:cubicBezTo>
                <a:lnTo>
                  <a:pt x="19074" y="21600"/>
                </a:lnTo>
                <a:cubicBezTo>
                  <a:pt x="19345" y="21600"/>
                  <a:pt x="19566" y="21115"/>
                  <a:pt x="19566" y="20518"/>
                </a:cubicBezTo>
                <a:lnTo>
                  <a:pt x="19566" y="13668"/>
                </a:lnTo>
                <a:lnTo>
                  <a:pt x="21600" y="11507"/>
                </a:lnTo>
                <a:lnTo>
                  <a:pt x="19566" y="9350"/>
                </a:lnTo>
                <a:lnTo>
                  <a:pt x="19566" y="1079"/>
                </a:lnTo>
                <a:cubicBezTo>
                  <a:pt x="19566" y="482"/>
                  <a:pt x="19345" y="0"/>
                  <a:pt x="19074" y="0"/>
                </a:cubicBezTo>
                <a:lnTo>
                  <a:pt x="491" y="0"/>
                </a:lnTo>
                <a:close/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67" name="The collection of transition probabilities like this is sometimes called a “stochastic matrix”"/>
          <p:cNvSpPr txBox="1"/>
          <p:nvPr/>
        </p:nvSpPr>
        <p:spPr>
          <a:xfrm>
            <a:off x="7708900" y="3136899"/>
            <a:ext cx="347662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The collection of transition</a:t>
            </a:r>
            <a:br/>
            <a:r>
              <a:t>probabilities like this is</a:t>
            </a:r>
            <a:br/>
            <a:r>
              <a:t>sometimes called a</a:t>
            </a:r>
            <a:br/>
            <a:r>
              <a:rPr>
                <a:solidFill>
                  <a:schemeClr val="accent1"/>
                </a:solidFill>
              </a:rPr>
              <a:t>“stochastic matrix”</a:t>
            </a:r>
          </a:p>
        </p:txBody>
      </p:sp>
      <p:sp>
        <p:nvSpPr>
          <p:cNvPr id="668" name="Processes that make probabilistic transitions…"/>
          <p:cNvSpPr txBox="1"/>
          <p:nvPr/>
        </p:nvSpPr>
        <p:spPr>
          <a:xfrm>
            <a:off x="4504283" y="6840234"/>
            <a:ext cx="581903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Processes that make probabilistic transitions</a:t>
            </a:r>
          </a:p>
          <a:p>
            <a:pPr algn="l">
              <a:defRPr b="0"/>
            </a:pPr>
            <a:r>
              <a:t>like this (e.g., from one letter to the next) are</a:t>
            </a:r>
          </a:p>
          <a:p>
            <a:pPr algn="l">
              <a:defRPr b="0"/>
            </a:pPr>
            <a:r>
              <a:t>called </a:t>
            </a:r>
            <a:r>
              <a:rPr>
                <a:solidFill>
                  <a:schemeClr val="accent1"/>
                </a:solidFill>
              </a:rPr>
              <a:t>“Markov chains”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Random Text Gener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Random Text Generation</a:t>
            </a:r>
          </a:p>
        </p:txBody>
      </p:sp>
      <p:pic>
        <p:nvPicPr>
          <p:cNvPr id="6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250" y="1232222"/>
            <a:ext cx="6845300" cy="1739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7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2050" y="3356136"/>
            <a:ext cx="6769100" cy="1727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7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500" y="5467350"/>
            <a:ext cx="6680200" cy="2819400"/>
          </a:xfrm>
          <a:prstGeom prst="rect">
            <a:avLst/>
          </a:prstGeom>
          <a:ln w="12700">
            <a:miter lim="400000"/>
          </a:ln>
        </p:spPr>
      </p:pic>
      <p:sp>
        <p:nvSpPr>
          <p:cNvPr id="674" name="Examples from A Mind at Play, by Soni and Goodman"/>
          <p:cNvSpPr txBox="1"/>
          <p:nvPr/>
        </p:nvSpPr>
        <p:spPr>
          <a:xfrm>
            <a:off x="3217391" y="8953425"/>
            <a:ext cx="6570018" cy="457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Examples from </a:t>
            </a:r>
            <a:r>
              <a:rPr i="1"/>
              <a:t>A Mind at Play</a:t>
            </a:r>
            <a:r>
              <a:t>, by Soni and Goodman</a:t>
            </a:r>
          </a:p>
        </p:txBody>
      </p:sp>
      <p:sp>
        <p:nvSpPr>
          <p:cNvPr id="675" name="which looks…"/>
          <p:cNvSpPr txBox="1"/>
          <p:nvPr/>
        </p:nvSpPr>
        <p:spPr>
          <a:xfrm>
            <a:off x="1028154" y="3622836"/>
            <a:ext cx="200769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which looks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closest to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English?</a:t>
            </a:r>
          </a:p>
        </p:txBody>
      </p:sp>
      <p:sp>
        <p:nvSpPr>
          <p:cNvPr id="676" name="1"/>
          <p:cNvSpPr/>
          <p:nvPr/>
        </p:nvSpPr>
        <p:spPr>
          <a:xfrm>
            <a:off x="3987800" y="1739131"/>
            <a:ext cx="726083" cy="726083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677" name="2"/>
          <p:cNvSpPr/>
          <p:nvPr/>
        </p:nvSpPr>
        <p:spPr>
          <a:xfrm>
            <a:off x="3987800" y="3847331"/>
            <a:ext cx="726083" cy="726083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678" name="3"/>
          <p:cNvSpPr/>
          <p:nvPr/>
        </p:nvSpPr>
        <p:spPr>
          <a:xfrm>
            <a:off x="3987800" y="6488931"/>
            <a:ext cx="726083" cy="726083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</a:t>
            </a:r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Random Text Gener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Random Text Generation</a:t>
            </a:r>
          </a:p>
        </p:txBody>
      </p:sp>
      <p:pic>
        <p:nvPicPr>
          <p:cNvPr id="68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250" y="1232222"/>
            <a:ext cx="6845300" cy="1739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8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2050" y="3356136"/>
            <a:ext cx="6769100" cy="1727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8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500" y="5467350"/>
            <a:ext cx="6680200" cy="2819400"/>
          </a:xfrm>
          <a:prstGeom prst="rect">
            <a:avLst/>
          </a:prstGeom>
          <a:ln w="12700">
            <a:miter lim="400000"/>
          </a:ln>
        </p:spPr>
      </p:pic>
      <p:sp>
        <p:nvSpPr>
          <p:cNvPr id="684" name="Examples from A Mind at Play, by Soni and Goodman"/>
          <p:cNvSpPr txBox="1"/>
          <p:nvPr/>
        </p:nvSpPr>
        <p:spPr>
          <a:xfrm>
            <a:off x="3217391" y="8953425"/>
            <a:ext cx="6570018" cy="457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Examples from </a:t>
            </a:r>
            <a:r>
              <a:rPr i="1"/>
              <a:t>A Mind at Play</a:t>
            </a:r>
            <a:r>
              <a:t>, by Soni and Goodman</a:t>
            </a:r>
          </a:p>
        </p:txBody>
      </p:sp>
      <p:sp>
        <p:nvSpPr>
          <p:cNvPr id="685" name="all letters equally likely"/>
          <p:cNvSpPr txBox="1"/>
          <p:nvPr/>
        </p:nvSpPr>
        <p:spPr>
          <a:xfrm>
            <a:off x="913680" y="1873572"/>
            <a:ext cx="370984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letters equally likely</a:t>
            </a:r>
          </a:p>
        </p:txBody>
      </p:sp>
      <p:sp>
        <p:nvSpPr>
          <p:cNvPr id="686" name="weighted random, based…"/>
          <p:cNvSpPr txBox="1"/>
          <p:nvPr/>
        </p:nvSpPr>
        <p:spPr>
          <a:xfrm>
            <a:off x="771475" y="3635536"/>
            <a:ext cx="3994250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weighted random, based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on frequency in a text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(implement with dict)</a:t>
            </a:r>
          </a:p>
        </p:txBody>
      </p:sp>
      <p:sp>
        <p:nvSpPr>
          <p:cNvPr id="687" name="probability of each letter…"/>
          <p:cNvSpPr txBox="1"/>
          <p:nvPr/>
        </p:nvSpPr>
        <p:spPr>
          <a:xfrm>
            <a:off x="522808" y="6292849"/>
            <a:ext cx="4085184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probability of each letter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based on previous letter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(implement with dict of dicts)</a:t>
            </a:r>
          </a:p>
        </p:txBody>
      </p:sp>
      <p:sp>
        <p:nvSpPr>
          <p:cNvPr id="688" name="Rectangle"/>
          <p:cNvSpPr/>
          <p:nvPr/>
        </p:nvSpPr>
        <p:spPr>
          <a:xfrm>
            <a:off x="5092700" y="5480050"/>
            <a:ext cx="733674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89" name="Rectangle"/>
          <p:cNvSpPr/>
          <p:nvPr/>
        </p:nvSpPr>
        <p:spPr>
          <a:xfrm>
            <a:off x="9080500" y="5480050"/>
            <a:ext cx="869058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90" name="Rectangle"/>
          <p:cNvSpPr/>
          <p:nvPr/>
        </p:nvSpPr>
        <p:spPr>
          <a:xfrm>
            <a:off x="9347200" y="6616700"/>
            <a:ext cx="595412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91" name="Rectangle"/>
          <p:cNvSpPr/>
          <p:nvPr/>
        </p:nvSpPr>
        <p:spPr>
          <a:xfrm>
            <a:off x="7480300" y="6076950"/>
            <a:ext cx="595412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92" name="Rectangle"/>
          <p:cNvSpPr/>
          <p:nvPr/>
        </p:nvSpPr>
        <p:spPr>
          <a:xfrm>
            <a:off x="9791700" y="7112000"/>
            <a:ext cx="1189832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Image"/>
          <p:cNvGrpSpPr/>
          <p:nvPr/>
        </p:nvGrpSpPr>
        <p:grpSpPr>
          <a:xfrm>
            <a:off x="457200" y="5645150"/>
            <a:ext cx="8174350" cy="3374728"/>
            <a:chOff x="0" y="0"/>
            <a:chExt cx="8174349" cy="3374727"/>
          </a:xfrm>
        </p:grpSpPr>
        <p:pic>
          <p:nvPicPr>
            <p:cNvPr id="695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000" y="88900"/>
              <a:ext cx="7920350" cy="3044528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694" name="Image" descr="Image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8174350" cy="3374728"/>
            </a:xfrm>
            <a:prstGeom prst="rect">
              <a:avLst/>
            </a:prstGeom>
            <a:effectLst/>
          </p:spPr>
        </p:pic>
      </p:grpSp>
      <p:sp>
        <p:nvSpPr>
          <p:cNvPr id="697" name="Hypothetical Use Cas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Hypothetical Use Case</a:t>
            </a:r>
          </a:p>
        </p:txBody>
      </p:sp>
      <p:sp>
        <p:nvSpPr>
          <p:cNvPr id="698" name="GATACAGATACAGATACA"/>
          <p:cNvSpPr txBox="1"/>
          <p:nvPr/>
        </p:nvSpPr>
        <p:spPr>
          <a:xfrm>
            <a:off x="2525762" y="2711449"/>
            <a:ext cx="340667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GATACAGATACAGATACA</a:t>
            </a:r>
          </a:p>
        </p:txBody>
      </p:sp>
      <p:sp>
        <p:nvSpPr>
          <p:cNvPr id="699" name="GCTATAGCTATAGCGCGC"/>
          <p:cNvSpPr txBox="1"/>
          <p:nvPr/>
        </p:nvSpPr>
        <p:spPr>
          <a:xfrm>
            <a:off x="2525762" y="3460749"/>
            <a:ext cx="340667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GCTATAGCTATAGCGCGC</a:t>
            </a:r>
          </a:p>
        </p:txBody>
      </p:sp>
      <p:sp>
        <p:nvSpPr>
          <p:cNvPr id="700" name="AAAATTTTAAAATTTTAAAA"/>
          <p:cNvSpPr txBox="1"/>
          <p:nvPr/>
        </p:nvSpPr>
        <p:spPr>
          <a:xfrm>
            <a:off x="2342852" y="4222749"/>
            <a:ext cx="377249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AAAATTTTAAAATTTTAAAA</a:t>
            </a:r>
          </a:p>
        </p:txBody>
      </p:sp>
      <p:sp>
        <p:nvSpPr>
          <p:cNvPr id="701" name="DNA sequences"/>
          <p:cNvSpPr txBox="1"/>
          <p:nvPr/>
        </p:nvSpPr>
        <p:spPr>
          <a:xfrm>
            <a:off x="2949773" y="1891581"/>
            <a:ext cx="255865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DNA sequences</a:t>
            </a:r>
          </a:p>
        </p:txBody>
      </p:sp>
      <p:sp>
        <p:nvSpPr>
          <p:cNvPr id="702" name="Arrow"/>
          <p:cNvSpPr/>
          <p:nvPr/>
        </p:nvSpPr>
        <p:spPr>
          <a:xfrm>
            <a:off x="6553200" y="2700982"/>
            <a:ext cx="2117081" cy="1989436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03" name="stochastic model"/>
          <p:cNvSpPr/>
          <p:nvPr/>
        </p:nvSpPr>
        <p:spPr>
          <a:xfrm>
            <a:off x="9309100" y="3060700"/>
            <a:ext cx="2863305" cy="127000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stochastic model</a:t>
            </a:r>
          </a:p>
        </p:txBody>
      </p:sp>
      <p:sp>
        <p:nvSpPr>
          <p:cNvPr id="704" name="Arrow"/>
          <p:cNvSpPr/>
          <p:nvPr/>
        </p:nvSpPr>
        <p:spPr>
          <a:xfrm rot="5400000">
            <a:off x="9682212" y="4961582"/>
            <a:ext cx="2117081" cy="1989436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05" name="CATCATC?TC?TCATC?TCAT"/>
          <p:cNvSpPr txBox="1"/>
          <p:nvPr/>
        </p:nvSpPr>
        <p:spPr>
          <a:xfrm>
            <a:off x="8763049" y="7397749"/>
            <a:ext cx="395540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CATCATC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?</a:t>
            </a:r>
            <a:r>
              <a:t>TC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?</a:t>
            </a:r>
            <a:r>
              <a:t>TCATC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?</a:t>
            </a:r>
            <a:r>
              <a:t>TCAT</a:t>
            </a:r>
          </a:p>
        </p:txBody>
      </p:sp>
      <p:sp>
        <p:nvSpPr>
          <p:cNvPr id="706" name="synthetic sequences,…"/>
          <p:cNvSpPr txBox="1"/>
          <p:nvPr/>
        </p:nvSpPr>
        <p:spPr>
          <a:xfrm>
            <a:off x="9045302" y="8444780"/>
            <a:ext cx="339090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synthetic sequences,</a:t>
            </a:r>
          </a:p>
          <a:p>
            <a:r>
              <a:t>filling in gaps</a:t>
            </a:r>
          </a:p>
        </p:txBody>
      </p:sp>
      <p:sp>
        <p:nvSpPr>
          <p:cNvPr id="707" name="CATCATCATCATCATCATCAT"/>
          <p:cNvSpPr txBox="1"/>
          <p:nvPr/>
        </p:nvSpPr>
        <p:spPr>
          <a:xfrm>
            <a:off x="8763049" y="7778749"/>
            <a:ext cx="395540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CATCATCATCATCATCATCAT</a:t>
            </a:r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Demo 4: Conditional Letter Frequency"/>
          <p:cNvSpPr txBox="1">
            <a:spLocks noGrp="1"/>
          </p:cNvSpPr>
          <p:nvPr>
            <p:ph type="title"/>
          </p:nvPr>
        </p:nvSpPr>
        <p:spPr>
          <a:xfrm>
            <a:off x="579830" y="317795"/>
            <a:ext cx="12286216" cy="902345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>
              <a:defRPr sz="4800"/>
            </a:lvl1pPr>
          </a:lstStyle>
          <a:p>
            <a:r>
              <a:rPr lang="en-US" dirty="0"/>
              <a:t>Challenge - </a:t>
            </a:r>
            <a:r>
              <a:rPr dirty="0"/>
              <a:t>Demo 4: Conditional Letter Frequency</a:t>
            </a:r>
          </a:p>
        </p:txBody>
      </p:sp>
      <p:sp>
        <p:nvSpPr>
          <p:cNvPr id="710" name="Goal: if we look at given letter, what is the next letter likely to be?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if we look at given letter, what is the next letter likely to be?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Plaintext of book (from Project Gutenberg)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Transition probabilities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Randomly generated text, based on probabilities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len, in, fo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 err="1"/>
              <a:t>len</a:t>
            </a:r>
            <a:r>
              <a:rPr dirty="0"/>
              <a:t>, in, for</a:t>
            </a:r>
            <a:r>
              <a:rPr lang="en-US" dirty="0"/>
              <a:t> - self-review</a:t>
            </a:r>
            <a:endParaRPr dirty="0"/>
          </a:p>
        </p:txBody>
      </p:sp>
      <p:sp>
        <p:nvSpPr>
          <p:cNvPr id="195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num_words</a:t>
            </a:r>
            <a:r>
              <a:rPr dirty="0"/>
              <a:t>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dirty="0" err="1"/>
              <a:t>len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print(1 in </a:t>
            </a:r>
            <a:r>
              <a:rPr dirty="0" err="1"/>
              <a:t>num_words</a:t>
            </a:r>
            <a:r>
              <a:rPr dirty="0"/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print(“one” in </a:t>
            </a:r>
            <a:r>
              <a:rPr dirty="0" err="1"/>
              <a:t>num_words</a:t>
            </a:r>
            <a:r>
              <a:rPr dirty="0"/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for </a:t>
            </a:r>
            <a:r>
              <a:rPr lang="en-US" dirty="0"/>
              <a:t>x</a:t>
            </a:r>
            <a:r>
              <a:rPr dirty="0"/>
              <a:t> in </a:t>
            </a:r>
            <a:r>
              <a:rPr dirty="0" err="1"/>
              <a:t>num_words</a:t>
            </a:r>
            <a:r>
              <a:rPr dirty="0"/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print(x,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num_words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[x]</a:t>
            </a:r>
            <a:r>
              <a:rPr dirty="0"/>
              <a:t>)</a:t>
            </a:r>
          </a:p>
        </p:txBody>
      </p:sp>
      <p:sp>
        <p:nvSpPr>
          <p:cNvPr id="196" name="Arrow"/>
          <p:cNvSpPr/>
          <p:nvPr/>
        </p:nvSpPr>
        <p:spPr>
          <a:xfrm>
            <a:off x="58674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7" name="4"/>
          <p:cNvSpPr txBox="1"/>
          <p:nvPr/>
        </p:nvSpPr>
        <p:spPr>
          <a:xfrm>
            <a:off x="7724626" y="2794000"/>
            <a:ext cx="476548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r>
              <a:t>4</a:t>
            </a:r>
          </a:p>
        </p:txBody>
      </p:sp>
      <p:sp>
        <p:nvSpPr>
          <p:cNvPr id="198" name="Arrow"/>
          <p:cNvSpPr/>
          <p:nvPr/>
        </p:nvSpPr>
        <p:spPr>
          <a:xfrm>
            <a:off x="6096000" y="386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9" name="True"/>
          <p:cNvSpPr txBox="1"/>
          <p:nvPr/>
        </p:nvSpPr>
        <p:spPr>
          <a:xfrm>
            <a:off x="8060690" y="4102100"/>
            <a:ext cx="1608237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True</a:t>
            </a:r>
          </a:p>
        </p:txBody>
      </p:sp>
      <p:sp>
        <p:nvSpPr>
          <p:cNvPr id="200" name="Arrow"/>
          <p:cNvSpPr/>
          <p:nvPr/>
        </p:nvSpPr>
        <p:spPr>
          <a:xfrm>
            <a:off x="6477000" y="513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1" name="False (it is only checking keys, not vals)"/>
          <p:cNvSpPr txBox="1"/>
          <p:nvPr/>
        </p:nvSpPr>
        <p:spPr>
          <a:xfrm>
            <a:off x="8314690" y="5361891"/>
            <a:ext cx="4185643" cy="115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4800"/>
            </a:pPr>
            <a:r>
              <a:t>False</a:t>
            </a:r>
            <a:br/>
            <a:r>
              <a:rPr sz="2400" b="0"/>
              <a:t>(it is only checking keys, not vals)</a:t>
            </a:r>
          </a:p>
        </p:txBody>
      </p:sp>
      <p:sp>
        <p:nvSpPr>
          <p:cNvPr id="202" name="2 two…"/>
          <p:cNvSpPr txBox="1"/>
          <p:nvPr/>
        </p:nvSpPr>
        <p:spPr>
          <a:xfrm>
            <a:off x="8320481" y="6894969"/>
            <a:ext cx="1614224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/>
            </a:pPr>
            <a:r>
              <a:rPr lang="en-US" dirty="0"/>
              <a:t>0</a:t>
            </a:r>
            <a:r>
              <a:rPr dirty="0"/>
              <a:t> 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zero</a:t>
            </a: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  <a:p>
            <a:pPr algn="l">
              <a:defRPr sz="3200"/>
            </a:pPr>
            <a:r>
              <a:rPr dirty="0"/>
              <a:t>1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one</a:t>
            </a:r>
          </a:p>
          <a:p>
            <a:pPr algn="l">
              <a:defRPr sz="3200"/>
            </a:pPr>
            <a:r>
              <a:rPr lang="en-US" dirty="0"/>
              <a:t>2</a:t>
            </a:r>
            <a:r>
              <a:rPr dirty="0"/>
              <a:t> 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two</a:t>
            </a: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  <a:p>
            <a:pPr algn="l">
              <a:defRPr sz="3200"/>
            </a:pPr>
            <a:r>
              <a:rPr dirty="0"/>
              <a:t>3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three</a:t>
            </a:r>
          </a:p>
        </p:txBody>
      </p:sp>
      <p:sp>
        <p:nvSpPr>
          <p:cNvPr id="203" name="Arrow"/>
          <p:cNvSpPr/>
          <p:nvPr/>
        </p:nvSpPr>
        <p:spPr>
          <a:xfrm>
            <a:off x="6697344" y="6673850"/>
            <a:ext cx="1270001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6" name="Connection Line"/>
          <p:cNvSpPr/>
          <p:nvPr/>
        </p:nvSpPr>
        <p:spPr>
          <a:xfrm>
            <a:off x="4587075" y="7746983"/>
            <a:ext cx="205820" cy="8866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28" h="21600" extrusionOk="0">
                <a:moveTo>
                  <a:pt x="16928" y="0"/>
                </a:moveTo>
                <a:cubicBezTo>
                  <a:pt x="-962" y="8523"/>
                  <a:pt x="-4672" y="15723"/>
                  <a:pt x="5797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05" name="you can iterate over values…"/>
          <p:cNvSpPr txBox="1"/>
          <p:nvPr/>
        </p:nvSpPr>
        <p:spPr>
          <a:xfrm>
            <a:off x="1180504" y="8641680"/>
            <a:ext cx="5030392" cy="814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you can iterate over values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by combining a </a:t>
            </a:r>
            <a:r>
              <a:rPr b="1"/>
              <a:t>for loop</a:t>
            </a:r>
            <a:r>
              <a:t> with </a:t>
            </a:r>
            <a:r>
              <a:rPr b="1"/>
              <a:t>lookup</a:t>
            </a:r>
          </a:p>
        </p:txBody>
      </p:sp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13" name="transitions = {     “up”: 0.2,     “down”: 0.1,     “flat”: 0.7 }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540877" cy="229880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</p:txBody>
      </p:sp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16" name="transitions = {     “up”: 0.2,     “down”: 0.1,     “flat”: 0.7 }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540877" cy="229880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</p:txBody>
      </p:sp>
      <p:sp>
        <p:nvSpPr>
          <p:cNvPr id="717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18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19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20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21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22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23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24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25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26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27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30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endParaRPr/>
          </a:p>
        </p:txBody>
      </p:sp>
      <p:sp>
        <p:nvSpPr>
          <p:cNvPr id="731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32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33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34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35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36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37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38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39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40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41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44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0.5</a:t>
            </a:r>
          </a:p>
        </p:txBody>
      </p:sp>
      <p:sp>
        <p:nvSpPr>
          <p:cNvPr id="745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46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47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48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49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50" name="Line"/>
          <p:cNvSpPr/>
          <p:nvPr/>
        </p:nvSpPr>
        <p:spPr>
          <a:xfrm>
            <a:off x="8932688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51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52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53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54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55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56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59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0.5</a:t>
            </a:r>
          </a:p>
        </p:txBody>
      </p:sp>
      <p:sp>
        <p:nvSpPr>
          <p:cNvPr id="760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61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62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63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64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65" name="Line"/>
          <p:cNvSpPr/>
          <p:nvPr/>
        </p:nvSpPr>
        <p:spPr>
          <a:xfrm>
            <a:off x="8932688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66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67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68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69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70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71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772" name="flat “wins”"/>
          <p:cNvSpPr txBox="1"/>
          <p:nvPr/>
        </p:nvSpPr>
        <p:spPr>
          <a:xfrm>
            <a:off x="7858695" y="3428999"/>
            <a:ext cx="175781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flat “wins”</a:t>
            </a:r>
          </a:p>
        </p:txBody>
      </p:sp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75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</p:txBody>
      </p:sp>
      <p:sp>
        <p:nvSpPr>
          <p:cNvPr id="776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77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78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79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80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81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82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83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84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85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86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89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</p:txBody>
      </p:sp>
      <p:sp>
        <p:nvSpPr>
          <p:cNvPr id="790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91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92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93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94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95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96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97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98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99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00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01" name="Line"/>
          <p:cNvSpPr/>
          <p:nvPr/>
        </p:nvSpPr>
        <p:spPr>
          <a:xfrm>
            <a:off x="7591114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04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</p:txBody>
      </p:sp>
      <p:sp>
        <p:nvSpPr>
          <p:cNvPr id="805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06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07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08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09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10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11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12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13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14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15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16" name="Line"/>
          <p:cNvSpPr/>
          <p:nvPr/>
        </p:nvSpPr>
        <p:spPr>
          <a:xfrm>
            <a:off x="7591114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17" name="down “wins”"/>
          <p:cNvSpPr txBox="1"/>
          <p:nvPr/>
        </p:nvSpPr>
        <p:spPr>
          <a:xfrm>
            <a:off x="8733308" y="3238499"/>
            <a:ext cx="208166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down “wins”</a:t>
            </a:r>
          </a:p>
        </p:txBody>
      </p:sp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20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21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22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23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24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25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26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27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28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29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30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31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32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33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</p:spTree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36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“up”: 0.2</a:t>
            </a:r>
            <a:r>
              <a:t>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37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38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39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40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41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42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43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44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45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46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47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48" name="Arrow"/>
          <p:cNvSpPr/>
          <p:nvPr/>
        </p:nvSpPr>
        <p:spPr>
          <a:xfrm>
            <a:off x="1054100" y="68453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49" name="up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50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851" name="0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</a:t>
            </a:r>
          </a:p>
        </p:txBody>
      </p:sp>
      <p:sp>
        <p:nvSpPr>
          <p:cNvPr id="852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853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54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855" name="Line"/>
          <p:cNvSpPr/>
          <p:nvPr/>
        </p:nvSpPr>
        <p:spPr>
          <a:xfrm>
            <a:off x="66386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56" name="end"/>
          <p:cNvSpPr txBox="1"/>
          <p:nvPr/>
        </p:nvSpPr>
        <p:spPr>
          <a:xfrm>
            <a:off x="62838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Extracting keys and valu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Extracting keys and values</a:t>
            </a:r>
          </a:p>
        </p:txBody>
      </p:sp>
      <p:sp>
        <p:nvSpPr>
          <p:cNvPr id="209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num_words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 b="1"/>
              <a:t>type</a:t>
            </a:r>
            <a:r>
              <a:t>(num_words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.keys()</a:t>
            </a:r>
            <a:r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 b="1"/>
              <a:t>type</a:t>
            </a:r>
            <a:r>
              <a:t>(num_words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.values()</a:t>
            </a:r>
            <a:r>
              <a:t>))</a:t>
            </a:r>
          </a:p>
        </p:txBody>
      </p:sp>
      <p:sp>
        <p:nvSpPr>
          <p:cNvPr id="210" name="Arrow"/>
          <p:cNvSpPr/>
          <p:nvPr/>
        </p:nvSpPr>
        <p:spPr>
          <a:xfrm>
            <a:off x="74168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1" name="&lt;class 'dict_keys'&gt;"/>
          <p:cNvSpPr txBox="1"/>
          <p:nvPr/>
        </p:nvSpPr>
        <p:spPr>
          <a:xfrm>
            <a:off x="9063980" y="2965449"/>
            <a:ext cx="292864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'dict_keys'&gt;</a:t>
            </a:r>
          </a:p>
        </p:txBody>
      </p:sp>
      <p:sp>
        <p:nvSpPr>
          <p:cNvPr id="212" name="Arrow"/>
          <p:cNvSpPr/>
          <p:nvPr/>
        </p:nvSpPr>
        <p:spPr>
          <a:xfrm>
            <a:off x="7810500" y="38544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3" name="&lt;class 'dict_values'&gt;"/>
          <p:cNvSpPr txBox="1"/>
          <p:nvPr/>
        </p:nvSpPr>
        <p:spPr>
          <a:xfrm>
            <a:off x="9319121" y="4260849"/>
            <a:ext cx="320575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'dict_values'&gt;</a:t>
            </a:r>
          </a:p>
        </p:txBody>
      </p:sp>
      <p:sp>
        <p:nvSpPr>
          <p:cNvPr id="214" name="don’t worry about these…"/>
          <p:cNvSpPr txBox="1"/>
          <p:nvPr/>
        </p:nvSpPr>
        <p:spPr>
          <a:xfrm>
            <a:off x="8898111" y="5670549"/>
            <a:ext cx="3260378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don’t worry about these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new types, because we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can force them to be lists</a:t>
            </a:r>
          </a:p>
        </p:txBody>
      </p:sp>
    </p:spTree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59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“up”: 0.2</a:t>
            </a:r>
            <a:r>
              <a:t>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60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61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62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63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64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65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66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67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68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69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70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71" name="Arrow"/>
          <p:cNvSpPr/>
          <p:nvPr/>
        </p:nvSpPr>
        <p:spPr>
          <a:xfrm>
            <a:off x="1079500" y="72009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72" name="up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73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874" name="0.2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0.2</a:t>
            </a:r>
          </a:p>
        </p:txBody>
      </p:sp>
      <p:sp>
        <p:nvSpPr>
          <p:cNvPr id="875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876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77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878" name="Line"/>
          <p:cNvSpPr/>
          <p:nvPr/>
        </p:nvSpPr>
        <p:spPr>
          <a:xfrm>
            <a:off x="76800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79" name="end"/>
          <p:cNvSpPr txBox="1"/>
          <p:nvPr/>
        </p:nvSpPr>
        <p:spPr>
          <a:xfrm>
            <a:off x="73252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82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83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84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85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86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87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88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89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90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91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92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93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94" name="Arrow"/>
          <p:cNvSpPr/>
          <p:nvPr/>
        </p:nvSpPr>
        <p:spPr>
          <a:xfrm>
            <a:off x="304800" y="64389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95" name="up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96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897" name="0.2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0.2</a:t>
            </a:r>
          </a:p>
        </p:txBody>
      </p:sp>
      <p:sp>
        <p:nvSpPr>
          <p:cNvPr id="898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899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00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01" name="Line"/>
          <p:cNvSpPr/>
          <p:nvPr/>
        </p:nvSpPr>
        <p:spPr>
          <a:xfrm>
            <a:off x="76800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02" name="end"/>
          <p:cNvSpPr txBox="1"/>
          <p:nvPr/>
        </p:nvSpPr>
        <p:spPr>
          <a:xfrm>
            <a:off x="73252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905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“down”: 0.1</a:t>
            </a:r>
            <a:r>
              <a:t>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906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07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908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909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910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11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912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913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914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915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916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917" name="Arrow"/>
          <p:cNvSpPr/>
          <p:nvPr/>
        </p:nvSpPr>
        <p:spPr>
          <a:xfrm>
            <a:off x="1054100" y="68453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18" name="down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19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920" name="0.2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0.2</a:t>
            </a:r>
          </a:p>
        </p:txBody>
      </p:sp>
      <p:sp>
        <p:nvSpPr>
          <p:cNvPr id="921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22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23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24" name="Line"/>
          <p:cNvSpPr/>
          <p:nvPr/>
        </p:nvSpPr>
        <p:spPr>
          <a:xfrm>
            <a:off x="76800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25" name="end"/>
          <p:cNvSpPr txBox="1"/>
          <p:nvPr/>
        </p:nvSpPr>
        <p:spPr>
          <a:xfrm>
            <a:off x="73252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928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“down”: 0.1</a:t>
            </a:r>
            <a:r>
              <a:t>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929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30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931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932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933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34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935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936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937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938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939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940" name="Arrow"/>
          <p:cNvSpPr/>
          <p:nvPr/>
        </p:nvSpPr>
        <p:spPr>
          <a:xfrm>
            <a:off x="1054100" y="72263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41" name="down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42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943" name="0.3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0.3</a:t>
            </a:r>
          </a:p>
        </p:txBody>
      </p:sp>
      <p:sp>
        <p:nvSpPr>
          <p:cNvPr id="944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45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46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47" name="Line"/>
          <p:cNvSpPr/>
          <p:nvPr/>
        </p:nvSpPr>
        <p:spPr>
          <a:xfrm>
            <a:off x="82769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48" name="end"/>
          <p:cNvSpPr txBox="1"/>
          <p:nvPr/>
        </p:nvSpPr>
        <p:spPr>
          <a:xfrm>
            <a:off x="79221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951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“down”: 0.1</a:t>
            </a:r>
            <a:r>
              <a:t>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952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53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954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955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956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57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958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959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960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961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962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963" name="Arrow"/>
          <p:cNvSpPr/>
          <p:nvPr/>
        </p:nvSpPr>
        <p:spPr>
          <a:xfrm>
            <a:off x="1803400" y="75946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64" name="down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65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966" name="0.3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0.3</a:t>
            </a:r>
          </a:p>
        </p:txBody>
      </p:sp>
      <p:sp>
        <p:nvSpPr>
          <p:cNvPr id="967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68" name="we randomly chose “down”"/>
          <p:cNvSpPr txBox="1"/>
          <p:nvPr/>
        </p:nvSpPr>
        <p:spPr>
          <a:xfrm>
            <a:off x="3573214" y="8635999"/>
            <a:ext cx="4359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randomly chose “down”</a:t>
            </a:r>
          </a:p>
        </p:txBody>
      </p:sp>
      <p:sp>
        <p:nvSpPr>
          <p:cNvPr id="969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70" name="Line"/>
          <p:cNvSpPr/>
          <p:nvPr/>
        </p:nvSpPr>
        <p:spPr>
          <a:xfrm>
            <a:off x="82769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71" name="end"/>
          <p:cNvSpPr txBox="1"/>
          <p:nvPr/>
        </p:nvSpPr>
        <p:spPr>
          <a:xfrm>
            <a:off x="79221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72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Extracting keys and valu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Extracting keys and values</a:t>
            </a:r>
          </a:p>
        </p:txBody>
      </p:sp>
      <p:sp>
        <p:nvSpPr>
          <p:cNvPr id="217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num_words</a:t>
            </a:r>
            <a:r>
              <a:rPr dirty="0"/>
              <a:t>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b="1" dirty="0"/>
              <a:t>type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.keys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b="1" dirty="0"/>
              <a:t>type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.values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print(</a:t>
            </a:r>
            <a:r>
              <a:rPr b="1" dirty="0"/>
              <a:t>list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.keys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b="1" dirty="0"/>
              <a:t>list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.values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</p:txBody>
      </p:sp>
      <p:sp>
        <p:nvSpPr>
          <p:cNvPr id="218" name="Arrow"/>
          <p:cNvSpPr/>
          <p:nvPr/>
        </p:nvSpPr>
        <p:spPr>
          <a:xfrm>
            <a:off x="74168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9" name="&lt;class 'dict_keys'&gt;"/>
          <p:cNvSpPr txBox="1"/>
          <p:nvPr/>
        </p:nvSpPr>
        <p:spPr>
          <a:xfrm>
            <a:off x="9063980" y="2965449"/>
            <a:ext cx="292864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'dict_keys'&gt;</a:t>
            </a:r>
          </a:p>
        </p:txBody>
      </p:sp>
      <p:sp>
        <p:nvSpPr>
          <p:cNvPr id="220" name="Arrow"/>
          <p:cNvSpPr/>
          <p:nvPr/>
        </p:nvSpPr>
        <p:spPr>
          <a:xfrm>
            <a:off x="7810500" y="38544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1" name="&lt;class 'dict_values'&gt;"/>
          <p:cNvSpPr txBox="1"/>
          <p:nvPr/>
        </p:nvSpPr>
        <p:spPr>
          <a:xfrm>
            <a:off x="9319121" y="4260849"/>
            <a:ext cx="320575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'dict_values'&gt;</a:t>
            </a:r>
          </a:p>
        </p:txBody>
      </p:sp>
      <p:sp>
        <p:nvSpPr>
          <p:cNvPr id="222" name="Arrow"/>
          <p:cNvSpPr/>
          <p:nvPr/>
        </p:nvSpPr>
        <p:spPr>
          <a:xfrm>
            <a:off x="7327900" y="5554320"/>
            <a:ext cx="1270000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3" name="[3, 1, 2, 0]"/>
          <p:cNvSpPr txBox="1"/>
          <p:nvPr/>
        </p:nvSpPr>
        <p:spPr>
          <a:xfrm>
            <a:off x="8871642" y="5953359"/>
            <a:ext cx="166231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dirty="0"/>
              <a:t>[0, 1, 2, 3]</a:t>
            </a:r>
          </a:p>
        </p:txBody>
      </p:sp>
      <p:sp>
        <p:nvSpPr>
          <p:cNvPr id="224" name="Arrow"/>
          <p:cNvSpPr/>
          <p:nvPr/>
        </p:nvSpPr>
        <p:spPr>
          <a:xfrm>
            <a:off x="7721600" y="6849720"/>
            <a:ext cx="1270000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5" name="[“one”, “two”,     “zero”, “three”]"/>
          <p:cNvSpPr txBox="1"/>
          <p:nvPr/>
        </p:nvSpPr>
        <p:spPr>
          <a:xfrm>
            <a:off x="8964399" y="7064093"/>
            <a:ext cx="267060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[</a:t>
            </a:r>
            <a:r>
              <a:rPr lang="en-US" dirty="0"/>
              <a:t> “zero”, “one”, </a:t>
            </a:r>
          </a:p>
          <a:p>
            <a:r>
              <a:rPr lang="en-US" dirty="0"/>
              <a:t>“two”, “three”</a:t>
            </a:r>
            <a:r>
              <a:rPr dirty="0"/>
              <a:t>]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28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) </a:t>
            </a:r>
            <a:r>
              <a:rPr>
                <a:solidFill>
                  <a:srgbClr val="929292"/>
                </a:solidFill>
              </a:rPr>
              <a:t># delete fails,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</p:txBody>
      </p:sp>
      <p:sp>
        <p:nvSpPr>
          <p:cNvPr id="229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0" name="Dingbat X"/>
          <p:cNvSpPr/>
          <p:nvPr/>
        </p:nvSpPr>
        <p:spPr>
          <a:xfrm>
            <a:off x="322439" y="287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33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) </a:t>
            </a:r>
            <a:r>
              <a:rPr>
                <a:solidFill>
                  <a:srgbClr val="929292"/>
                </a:solidFill>
              </a:rPr>
              <a:t># delete fails,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suffix.get(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4</a:t>
            </a:r>
          </a:p>
        </p:txBody>
      </p:sp>
      <p:sp>
        <p:nvSpPr>
          <p:cNvPr id="239" name="Connection Line"/>
          <p:cNvSpPr/>
          <p:nvPr/>
        </p:nvSpPr>
        <p:spPr>
          <a:xfrm>
            <a:off x="4335240" y="6046672"/>
            <a:ext cx="182620" cy="10502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82" h="21600" extrusionOk="0">
                <a:moveTo>
                  <a:pt x="5532" y="0"/>
                </a:moveTo>
                <a:cubicBezTo>
                  <a:pt x="-4618" y="9508"/>
                  <a:pt x="-801" y="16708"/>
                  <a:pt x="16982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35" name="specify a default if…"/>
          <p:cNvSpPr txBox="1"/>
          <p:nvPr/>
        </p:nvSpPr>
        <p:spPr>
          <a:xfrm>
            <a:off x="3453407" y="71310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  <p:sp>
        <p:nvSpPr>
          <p:cNvPr id="236" name="Dingbat Check"/>
          <p:cNvSpPr/>
          <p:nvPr/>
        </p:nvSpPr>
        <p:spPr>
          <a:xfrm>
            <a:off x="250929" y="5477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7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8" name="Dingbat X"/>
          <p:cNvSpPr/>
          <p:nvPr/>
        </p:nvSpPr>
        <p:spPr>
          <a:xfrm>
            <a:off x="322439" y="287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3792</TotalTime>
  <Words>4475</Words>
  <Application>Microsoft Office PowerPoint</Application>
  <PresentationFormat>Custom</PresentationFormat>
  <Paragraphs>901</Paragraphs>
  <Slides>64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0" baseType="lpstr">
      <vt:lpstr>Courier</vt:lpstr>
      <vt:lpstr>Gill Sans</vt:lpstr>
      <vt:lpstr>Gill Sans Light</vt:lpstr>
      <vt:lpstr>Gill Sans SemiBold</vt:lpstr>
      <vt:lpstr>Menlo</vt:lpstr>
      <vt:lpstr>White</vt:lpstr>
      <vt:lpstr>[220 / 319] Dictionary Nesting</vt:lpstr>
      <vt:lpstr>Learning Objectives Today</vt:lpstr>
      <vt:lpstr>Today's Outline</vt:lpstr>
      <vt:lpstr>Creation of Empty Dict - self-review</vt:lpstr>
      <vt:lpstr>len, in, for - self-review</vt:lpstr>
      <vt:lpstr>Extracting keys and values</vt:lpstr>
      <vt:lpstr>Extracting keys and values</vt:lpstr>
      <vt:lpstr>Defaults with get and pop</vt:lpstr>
      <vt:lpstr>Defaults with get and pop</vt:lpstr>
      <vt:lpstr>Defaults with get and pop</vt:lpstr>
      <vt:lpstr>Defaults with get and pop</vt:lpstr>
      <vt:lpstr>Defaults with get and pop</vt:lpstr>
      <vt:lpstr>Today's Outline</vt:lpstr>
      <vt:lpstr>PowerPoint Presentation</vt:lpstr>
      <vt:lpstr>Bucketizing/Binning</vt:lpstr>
      <vt:lpstr>Bucketizing/Binning</vt:lpstr>
      <vt:lpstr>Bucketizing/Binning</vt:lpstr>
      <vt:lpstr>Bucketizing/Binning</vt:lpstr>
      <vt:lpstr>Bucketizing/Binning</vt:lpstr>
      <vt:lpstr>PowerPoint Presentation</vt:lpstr>
      <vt:lpstr>Bucketizing/Binning</vt:lpstr>
      <vt:lpstr>Bins with lists and dicts</vt:lpstr>
      <vt:lpstr>Bins with lists and dicts</vt:lpstr>
      <vt:lpstr>Bins with lists and dicts</vt:lpstr>
      <vt:lpstr>Demo 1: Average Age per Section</vt:lpstr>
      <vt:lpstr>Today's Outline</vt:lpstr>
      <vt:lpstr>Table Representation</vt:lpstr>
      <vt:lpstr>Table Representation</vt:lpstr>
      <vt:lpstr>Demo 2: Table Transform</vt:lpstr>
      <vt:lpstr>Today's Outline</vt:lpstr>
      <vt:lpstr>Challenge - Demo 3: Letter Frequency</vt:lpstr>
      <vt:lpstr>Challenge - Demo 3: Letter Frequency</vt:lpstr>
      <vt:lpstr>Challenge - Demo 3: Letter Frequency</vt:lpstr>
      <vt:lpstr>Challenge - Demo 3: Letter Frequency</vt:lpstr>
      <vt:lpstr>Sequence Data</vt:lpstr>
      <vt:lpstr>Sequence Data</vt:lpstr>
      <vt:lpstr>Sequence Data</vt:lpstr>
      <vt:lpstr>Sequence Data</vt:lpstr>
      <vt:lpstr>Sequence Data</vt:lpstr>
      <vt:lpstr>Sequence Data</vt:lpstr>
      <vt:lpstr>Sequence Data</vt:lpstr>
      <vt:lpstr>Sequence Data</vt:lpstr>
      <vt:lpstr>Sequence Data</vt:lpstr>
      <vt:lpstr>Sequence Data</vt:lpstr>
      <vt:lpstr>Vocabulary</vt:lpstr>
      <vt:lpstr>Random Text Generation</vt:lpstr>
      <vt:lpstr>Random Text Generation</vt:lpstr>
      <vt:lpstr>Hypothetical Use Case</vt:lpstr>
      <vt:lpstr>Challenge - Demo 4: Conditional Letter Frequency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[301] Dictionary Nesting</dc:title>
  <cp:lastModifiedBy>Cole Nelson</cp:lastModifiedBy>
  <cp:revision>35</cp:revision>
  <dcterms:modified xsi:type="dcterms:W3CDTF">2022-03-09T15:31:19Z</dcterms:modified>
</cp:coreProperties>
</file>